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45"/>
  </p:notesMasterIdLst>
  <p:handoutMasterIdLst>
    <p:handoutMasterId r:id="rId46"/>
  </p:handoutMasterIdLst>
  <p:sldIdLst>
    <p:sldId id="256" r:id="rId2"/>
    <p:sldId id="267" r:id="rId3"/>
    <p:sldId id="399" r:id="rId4"/>
    <p:sldId id="376" r:id="rId5"/>
    <p:sldId id="374" r:id="rId6"/>
    <p:sldId id="396" r:id="rId7"/>
    <p:sldId id="375" r:id="rId8"/>
    <p:sldId id="373" r:id="rId9"/>
    <p:sldId id="369" r:id="rId10"/>
    <p:sldId id="401" r:id="rId11"/>
    <p:sldId id="378" r:id="rId12"/>
    <p:sldId id="379" r:id="rId13"/>
    <p:sldId id="380" r:id="rId14"/>
    <p:sldId id="377" r:id="rId15"/>
    <p:sldId id="381" r:id="rId16"/>
    <p:sldId id="382" r:id="rId17"/>
    <p:sldId id="383" r:id="rId18"/>
    <p:sldId id="384" r:id="rId19"/>
    <p:sldId id="385" r:id="rId20"/>
    <p:sldId id="403" r:id="rId21"/>
    <p:sldId id="404" r:id="rId22"/>
    <p:sldId id="405" r:id="rId23"/>
    <p:sldId id="406" r:id="rId24"/>
    <p:sldId id="407" r:id="rId25"/>
    <p:sldId id="408" r:id="rId26"/>
    <p:sldId id="409" r:id="rId27"/>
    <p:sldId id="410" r:id="rId28"/>
    <p:sldId id="411" r:id="rId29"/>
    <p:sldId id="412" r:id="rId30"/>
    <p:sldId id="413" r:id="rId31"/>
    <p:sldId id="414" r:id="rId32"/>
    <p:sldId id="415" r:id="rId33"/>
    <p:sldId id="416" r:id="rId34"/>
    <p:sldId id="417" r:id="rId35"/>
    <p:sldId id="418" r:id="rId36"/>
    <p:sldId id="419" r:id="rId37"/>
    <p:sldId id="420" r:id="rId38"/>
    <p:sldId id="421" r:id="rId39"/>
    <p:sldId id="422" r:id="rId40"/>
    <p:sldId id="423" r:id="rId41"/>
    <p:sldId id="424" r:id="rId42"/>
    <p:sldId id="425" r:id="rId43"/>
    <p:sldId id="426" r:id="rId44"/>
  </p:sldIdLst>
  <p:sldSz cx="9144000" cy="5143500" type="screen16x9"/>
  <p:notesSz cx="7077075" cy="93932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141" d="100"/>
          <a:sy n="141" d="100"/>
        </p:scale>
        <p:origin x="-102" y="-186"/>
      </p:cViewPr>
      <p:guideLst>
        <p:guide orient="horz" pos="1620"/>
        <p:guide pos="2880"/>
      </p:guideLst>
    </p:cSldViewPr>
  </p:slideViewPr>
  <p:notesTextViewPr>
    <p:cViewPr>
      <p:scale>
        <a:sx n="100" d="100"/>
        <a:sy n="100" d="100"/>
      </p:scale>
      <p:origin x="0" y="0"/>
    </p:cViewPr>
  </p:notesTextViewPr>
  <p:sorterViewPr>
    <p:cViewPr>
      <p:scale>
        <a:sx n="100" d="100"/>
        <a:sy n="100" d="100"/>
      </p:scale>
      <p:origin x="0" y="174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9662"/>
          </a:xfrm>
          <a:prstGeom prst="rect">
            <a:avLst/>
          </a:prstGeom>
        </p:spPr>
        <p:txBody>
          <a:bodyPr vert="horz" lIns="94110" tIns="47055" rIns="94110" bIns="47055"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69662"/>
          </a:xfrm>
          <a:prstGeom prst="rect">
            <a:avLst/>
          </a:prstGeom>
        </p:spPr>
        <p:txBody>
          <a:bodyPr vert="horz" lIns="94110" tIns="47055" rIns="94110" bIns="47055" rtlCol="0"/>
          <a:lstStyle>
            <a:lvl1pPr algn="r">
              <a:defRPr sz="1200"/>
            </a:lvl1pPr>
          </a:lstStyle>
          <a:p>
            <a:fld id="{BF392CE3-B8F9-4AF7-9B8A-BB9489D3DED2}" type="datetimeFigureOut">
              <a:rPr lang="en-US" smtClean="0"/>
              <a:t>3/13/2013</a:t>
            </a:fld>
            <a:endParaRPr lang="en-US"/>
          </a:p>
        </p:txBody>
      </p:sp>
      <p:sp>
        <p:nvSpPr>
          <p:cNvPr id="4" name="Footer Placeholder 3"/>
          <p:cNvSpPr>
            <a:spLocks noGrp="1"/>
          </p:cNvSpPr>
          <p:nvPr>
            <p:ph type="ftr" sz="quarter" idx="2"/>
          </p:nvPr>
        </p:nvSpPr>
        <p:spPr>
          <a:xfrm>
            <a:off x="0" y="8921946"/>
            <a:ext cx="3066733" cy="469662"/>
          </a:xfrm>
          <a:prstGeom prst="rect">
            <a:avLst/>
          </a:prstGeom>
        </p:spPr>
        <p:txBody>
          <a:bodyPr vert="horz" lIns="94110" tIns="47055" rIns="94110" bIns="47055"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921946"/>
            <a:ext cx="3066733" cy="469662"/>
          </a:xfrm>
          <a:prstGeom prst="rect">
            <a:avLst/>
          </a:prstGeom>
        </p:spPr>
        <p:txBody>
          <a:bodyPr vert="horz" lIns="94110" tIns="47055" rIns="94110" bIns="47055" rtlCol="0" anchor="b"/>
          <a:lstStyle>
            <a:lvl1pPr algn="r">
              <a:defRPr sz="1200"/>
            </a:lvl1pPr>
          </a:lstStyle>
          <a:p>
            <a:fld id="{7623812E-EE51-44F1-9D81-122E570B07EE}" type="slidenum">
              <a:rPr lang="en-US" smtClean="0"/>
              <a:t>‹#›</a:t>
            </a:fld>
            <a:endParaRPr lang="en-US"/>
          </a:p>
        </p:txBody>
      </p:sp>
    </p:spTree>
    <p:extLst>
      <p:ext uri="{BB962C8B-B14F-4D97-AF65-F5344CB8AC3E}">
        <p14:creationId xmlns:p14="http://schemas.microsoft.com/office/powerpoint/2010/main" val="2215418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9662"/>
          </a:xfrm>
          <a:prstGeom prst="rect">
            <a:avLst/>
          </a:prstGeom>
        </p:spPr>
        <p:txBody>
          <a:bodyPr vert="horz" lIns="94110" tIns="47055" rIns="94110" bIns="47055" rtlCol="0"/>
          <a:lstStyle>
            <a:lvl1pPr algn="l">
              <a:defRPr sz="1200"/>
            </a:lvl1pPr>
          </a:lstStyle>
          <a:p>
            <a:endParaRPr lang="en-US"/>
          </a:p>
        </p:txBody>
      </p:sp>
      <p:sp>
        <p:nvSpPr>
          <p:cNvPr id="3" name="Date Placeholder 2"/>
          <p:cNvSpPr>
            <a:spLocks noGrp="1"/>
          </p:cNvSpPr>
          <p:nvPr>
            <p:ph type="dt" idx="1"/>
          </p:nvPr>
        </p:nvSpPr>
        <p:spPr>
          <a:xfrm>
            <a:off x="4008705" y="0"/>
            <a:ext cx="3066733" cy="469662"/>
          </a:xfrm>
          <a:prstGeom prst="rect">
            <a:avLst/>
          </a:prstGeom>
        </p:spPr>
        <p:txBody>
          <a:bodyPr vert="horz" lIns="94110" tIns="47055" rIns="94110" bIns="47055" rtlCol="0"/>
          <a:lstStyle>
            <a:lvl1pPr algn="r">
              <a:defRPr sz="1200"/>
            </a:lvl1pPr>
          </a:lstStyle>
          <a:p>
            <a:fld id="{11771B7B-A3A8-41BB-B41F-A1B7602CDB4B}" type="datetimeFigureOut">
              <a:rPr lang="en-US" smtClean="0"/>
              <a:t>3/13/2013</a:t>
            </a:fld>
            <a:endParaRPr lang="en-US"/>
          </a:p>
        </p:txBody>
      </p:sp>
      <p:sp>
        <p:nvSpPr>
          <p:cNvPr id="4" name="Slide Image Placeholder 3"/>
          <p:cNvSpPr>
            <a:spLocks noGrp="1" noRot="1" noChangeAspect="1"/>
          </p:cNvSpPr>
          <p:nvPr>
            <p:ph type="sldImg" idx="2"/>
          </p:nvPr>
        </p:nvSpPr>
        <p:spPr>
          <a:xfrm>
            <a:off x="407988" y="704850"/>
            <a:ext cx="6261100" cy="3522663"/>
          </a:xfrm>
          <a:prstGeom prst="rect">
            <a:avLst/>
          </a:prstGeom>
          <a:noFill/>
          <a:ln w="12700">
            <a:solidFill>
              <a:prstClr val="black"/>
            </a:solidFill>
          </a:ln>
        </p:spPr>
        <p:txBody>
          <a:bodyPr vert="horz" lIns="94110" tIns="47055" rIns="94110" bIns="47055" rtlCol="0" anchor="ctr"/>
          <a:lstStyle/>
          <a:p>
            <a:endParaRPr lang="en-US"/>
          </a:p>
        </p:txBody>
      </p:sp>
      <p:sp>
        <p:nvSpPr>
          <p:cNvPr id="5" name="Notes Placeholder 4"/>
          <p:cNvSpPr>
            <a:spLocks noGrp="1"/>
          </p:cNvSpPr>
          <p:nvPr>
            <p:ph type="body" sz="quarter" idx="3"/>
          </p:nvPr>
        </p:nvSpPr>
        <p:spPr>
          <a:xfrm>
            <a:off x="707708" y="4461788"/>
            <a:ext cx="5661660" cy="4226957"/>
          </a:xfrm>
          <a:prstGeom prst="rect">
            <a:avLst/>
          </a:prstGeom>
        </p:spPr>
        <p:txBody>
          <a:bodyPr vert="horz" lIns="94110" tIns="47055" rIns="94110" bIns="4705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21946"/>
            <a:ext cx="3066733" cy="469662"/>
          </a:xfrm>
          <a:prstGeom prst="rect">
            <a:avLst/>
          </a:prstGeom>
        </p:spPr>
        <p:txBody>
          <a:bodyPr vert="horz" lIns="94110" tIns="47055" rIns="94110" bIns="47055"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921946"/>
            <a:ext cx="3066733" cy="469662"/>
          </a:xfrm>
          <a:prstGeom prst="rect">
            <a:avLst/>
          </a:prstGeom>
        </p:spPr>
        <p:txBody>
          <a:bodyPr vert="horz" lIns="94110" tIns="47055" rIns="94110" bIns="47055" rtlCol="0" anchor="b"/>
          <a:lstStyle>
            <a:lvl1pPr algn="r">
              <a:defRPr sz="1200"/>
            </a:lvl1pPr>
          </a:lstStyle>
          <a:p>
            <a:fld id="{F8FAD216-4C47-4AEE-83BE-B88F52125987}" type="slidenum">
              <a:rPr lang="en-US" smtClean="0"/>
              <a:t>‹#›</a:t>
            </a:fld>
            <a:endParaRPr lang="en-US"/>
          </a:p>
        </p:txBody>
      </p:sp>
    </p:spTree>
    <p:extLst>
      <p:ext uri="{BB962C8B-B14F-4D97-AF65-F5344CB8AC3E}">
        <p14:creationId xmlns:p14="http://schemas.microsoft.com/office/powerpoint/2010/main" val="8623204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71450"/>
            <a:ext cx="7772400" cy="3428999"/>
          </a:xfrm>
        </p:spPr>
        <p:txBody>
          <a:bodyPr anchor="ctr">
            <a:noAutofit/>
          </a:bodyPr>
          <a:lstStyle>
            <a:lvl1pPr>
              <a:lnSpc>
                <a:spcPct val="100000"/>
              </a:lnSpc>
              <a:defRPr sz="7200" i="1" spc="-80" baseline="0">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57200" y="3600450"/>
            <a:ext cx="6858000" cy="6858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CFA8DD1-C50F-445A-9523-CB17A08CA9AE}" type="datetime1">
              <a:rPr lang="en-US" smtClean="0"/>
              <a:t>3/13/2013</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3634740"/>
            <a:ext cx="142876" cy="150876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363474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9DB30E-A2D5-4FD8-B22D-1F7BD7B7AF94}" type="datetime1">
              <a:rPr lang="en-US" smtClean="0"/>
              <a:t>3/13/2013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824065-797E-4830-BCAC-79279EB75A98}" type="datetime1">
              <a:rPr lang="en-US" smtClean="0"/>
              <a:t>3/13/2013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68580"/>
            <a:ext cx="8229600" cy="548640"/>
          </a:xfrm>
        </p:spPr>
        <p:txBody>
          <a:bodyPr anchor="ctr"/>
          <a:lstStyle/>
          <a:p>
            <a:r>
              <a:rPr lang="en-US" dirty="0" smtClean="0"/>
              <a:t>Master title style</a:t>
            </a:r>
            <a:endParaRPr lang="en-US" dirty="0"/>
          </a:p>
        </p:txBody>
      </p:sp>
      <p:sp>
        <p:nvSpPr>
          <p:cNvPr id="3" name="Content Placeholder 2"/>
          <p:cNvSpPr>
            <a:spLocks noGrp="1"/>
          </p:cNvSpPr>
          <p:nvPr>
            <p:ph idx="1"/>
          </p:nvPr>
        </p:nvSpPr>
        <p:spPr>
          <a:xfrm>
            <a:off x="457200" y="617220"/>
            <a:ext cx="8229600" cy="432054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0F5F74C1-5200-451F-A2AE-9F46519CEF83}" type="datetime1">
              <a:rPr lang="en-US" smtClean="0"/>
              <a:t>3/13/2013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085851"/>
            <a:ext cx="7772400" cy="3240881"/>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71451"/>
            <a:ext cx="7772400" cy="8001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76C24134-5BA6-498E-968E-89D200F18159}" type="datetime1">
              <a:rPr lang="en-US" smtClean="0"/>
              <a:t>3/13/2013</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181101"/>
            <a:ext cx="329184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181101"/>
            <a:ext cx="329184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457231F-C7D5-44FF-9336-99111351A34B}" type="datetime1">
              <a:rPr lang="en-US" smtClean="0"/>
              <a:t>3/13/2013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179576"/>
            <a:ext cx="3291840" cy="47982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1694525"/>
            <a:ext cx="3291840" cy="28803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179576"/>
            <a:ext cx="3291840" cy="47982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1694525"/>
            <a:ext cx="3291840" cy="28803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AF597C7-4D7A-4B6E-A113-350B590B6217}" type="datetime1">
              <a:rPr lang="en-US" smtClean="0"/>
              <a:t>3/13/2013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9610414-F316-4DBA-8780-BEB6B3250A32}" type="datetime1">
              <a:rPr lang="en-US" smtClean="0"/>
              <a:t>3/13/2013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4C4E34-B88B-44A2-9523-047459A95BEC}" type="datetime1">
              <a:rPr lang="en-US" smtClean="0"/>
              <a:t>3/13/2013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200150"/>
            <a:ext cx="5111750" cy="336042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1200150"/>
            <a:ext cx="3008313" cy="336042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39D46B-88E0-4841-BBB5-D5F83DD27A39}" type="datetime1">
              <a:rPr lang="en-US" smtClean="0"/>
              <a:t>3/13/2013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3634740"/>
            <a:ext cx="142876" cy="150876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363474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4286250"/>
            <a:ext cx="8153400" cy="3429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AE600C-EFF2-4CEC-9673-6F44F6BC0F51}" type="datetime1">
              <a:rPr lang="en-US" smtClean="0"/>
              <a:t>3/13/2013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6F15528-21DE-4FAA-801E-634DDDAF4B2B}" type="slidenum">
              <a:rPr lang="en-US" smtClean="0"/>
              <a:pPr/>
              <a:t>‹#›</a:t>
            </a:fld>
            <a:endParaRPr lang="en-US"/>
          </a:p>
        </p:txBody>
      </p:sp>
      <p:sp>
        <p:nvSpPr>
          <p:cNvPr id="8" name="Title 7"/>
          <p:cNvSpPr>
            <a:spLocks noGrp="1"/>
          </p:cNvSpPr>
          <p:nvPr>
            <p:ph type="title"/>
          </p:nvPr>
        </p:nvSpPr>
        <p:spPr>
          <a:xfrm>
            <a:off x="457200" y="3714750"/>
            <a:ext cx="8153400" cy="5715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363474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14538"/>
            <a:ext cx="8229600" cy="514112"/>
          </a:xfrm>
          <a:prstGeom prst="rect">
            <a:avLst/>
          </a:prstGeom>
        </p:spPr>
        <p:txBody>
          <a:bodyPr vert="horz" lIns="91440" tIns="45720" rIns="91440" bIns="45720" rtlCol="0" anchor="b">
            <a:normAutofit/>
          </a:bodyPr>
          <a:lstStyle/>
          <a:p>
            <a:r>
              <a:rPr lang="en-US" dirty="0" smtClean="0"/>
              <a:t>Master title style</a:t>
            </a:r>
            <a:endParaRPr lang="en-US" dirty="0"/>
          </a:p>
        </p:txBody>
      </p:sp>
      <p:sp>
        <p:nvSpPr>
          <p:cNvPr id="3" name="Text Placeholder 2"/>
          <p:cNvSpPr>
            <a:spLocks noGrp="1"/>
          </p:cNvSpPr>
          <p:nvPr>
            <p:ph type="body" idx="1"/>
          </p:nvPr>
        </p:nvSpPr>
        <p:spPr>
          <a:xfrm>
            <a:off x="457200" y="685800"/>
            <a:ext cx="8229600" cy="428625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4629151"/>
            <a:ext cx="3429000" cy="228600"/>
          </a:xfrm>
          <a:prstGeom prst="rect">
            <a:avLst/>
          </a:prstGeom>
        </p:spPr>
        <p:txBody>
          <a:bodyPr vert="horz" lIns="91440" tIns="45720" rIns="91440" bIns="0" rtlCol="0" anchor="b"/>
          <a:lstStyle>
            <a:lvl1pPr algn="l">
              <a:defRPr sz="1000">
                <a:solidFill>
                  <a:schemeClr val="tx1"/>
                </a:solidFill>
              </a:defRPr>
            </a:lvl1pPr>
          </a:lstStyle>
          <a:p>
            <a:fld id="{85F9A715-A4F2-4725-8150-8DDA4E0B43E2}" type="datetime1">
              <a:rPr lang="en-US" smtClean="0"/>
              <a:t>3/13/2013</a:t>
            </a:fld>
            <a:endParaRPr lang="en-US"/>
          </a:p>
        </p:txBody>
      </p:sp>
      <p:sp>
        <p:nvSpPr>
          <p:cNvPr id="5" name="Footer Placeholder 4"/>
          <p:cNvSpPr>
            <a:spLocks noGrp="1"/>
          </p:cNvSpPr>
          <p:nvPr>
            <p:ph type="ftr" sz="quarter" idx="3"/>
          </p:nvPr>
        </p:nvSpPr>
        <p:spPr>
          <a:xfrm>
            <a:off x="457200" y="4869657"/>
            <a:ext cx="3429000" cy="212884"/>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8391843" y="4368483"/>
            <a:ext cx="986791" cy="365125"/>
          </a:xfrm>
          <a:prstGeom prst="rect">
            <a:avLst/>
          </a:prstGeom>
        </p:spPr>
        <p:txBody>
          <a:bodyPr vert="horz" lIns="91440" tIns="45720" rIns="91440" bIns="45720" rtlCol="0" anchor="ctr"/>
          <a:lstStyle>
            <a:lvl1pPr algn="l">
              <a:defRPr sz="2400" b="1">
                <a:solidFill>
                  <a:schemeClr val="tx2"/>
                </a:solidFill>
              </a:defRPr>
            </a:lvl1pPr>
          </a:lstStyle>
          <a:p>
            <a:fld id="{B6F15528-21DE-4FAA-801E-634DDDAF4B2B}" type="slidenum">
              <a:rPr lang="en-US" smtClean="0"/>
              <a:pPr/>
              <a:t>‹#›</a:t>
            </a:fld>
            <a:endParaRPr lang="en-US"/>
          </a:p>
        </p:txBody>
      </p:sp>
      <p:sp>
        <p:nvSpPr>
          <p:cNvPr id="7" name="Rectangle 6"/>
          <p:cNvSpPr/>
          <p:nvPr/>
        </p:nvSpPr>
        <p:spPr>
          <a:xfrm>
            <a:off x="9001124" y="0"/>
            <a:ext cx="142876" cy="685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685800"/>
            <a:ext cx="142876" cy="44577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ftr="0" dt="0"/>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en.wikipedia.org/wiki/Catholic_Church"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www.bible.ca/cath-bible-origin.htm"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tertullian.org/articles/greenslade_prae/greenslade_prae.ht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hyperlink" Target="http://en.wikipedia.org/wiki/Catholic_Church"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7200" i="1" smtClean="0"/>
              <a:t>“Convicting </a:t>
            </a:r>
            <a:r>
              <a:rPr lang="en-US" sz="7200" i="1" dirty="0" smtClean="0"/>
              <a:t>Those Who Contradict”</a:t>
            </a:r>
            <a:endParaRPr lang="en-US" sz="7200" i="1" dirty="0"/>
          </a:p>
        </p:txBody>
      </p:sp>
      <p:sp>
        <p:nvSpPr>
          <p:cNvPr id="3" name="Subtitle 2"/>
          <p:cNvSpPr>
            <a:spLocks noGrp="1"/>
          </p:cNvSpPr>
          <p:nvPr>
            <p:ph type="subTitle" idx="1"/>
          </p:nvPr>
        </p:nvSpPr>
        <p:spPr/>
        <p:txBody>
          <a:bodyPr>
            <a:normAutofit lnSpcReduction="10000"/>
          </a:bodyPr>
          <a:lstStyle/>
          <a:p>
            <a:r>
              <a:rPr lang="en-US" dirty="0" smtClean="0"/>
              <a:t>Helping Saints Prepare to Answer and Persuade Those in Error</a:t>
            </a:r>
            <a:endParaRPr lang="en-US" dirty="0"/>
          </a:p>
        </p:txBody>
      </p:sp>
    </p:spTree>
    <p:extLst>
      <p:ext uri="{BB962C8B-B14F-4D97-AF65-F5344CB8AC3E}">
        <p14:creationId xmlns:p14="http://schemas.microsoft.com/office/powerpoint/2010/main" val="37758006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Standard of Catholicism</a:t>
            </a:r>
            <a:endParaRPr lang="en-US" dirty="0"/>
          </a:p>
        </p:txBody>
      </p:sp>
      <p:sp>
        <p:nvSpPr>
          <p:cNvPr id="3" name="Content Placeholder 2"/>
          <p:cNvSpPr>
            <a:spLocks noGrp="1"/>
          </p:cNvSpPr>
          <p:nvPr>
            <p:ph idx="1"/>
          </p:nvPr>
        </p:nvSpPr>
        <p:spPr/>
        <p:txBody>
          <a:bodyPr>
            <a:noAutofit/>
          </a:bodyPr>
          <a:lstStyle/>
          <a:p>
            <a:pPr>
              <a:spcBef>
                <a:spcPts val="300"/>
              </a:spcBef>
              <a:spcAft>
                <a:spcPts val="300"/>
              </a:spcAft>
            </a:pPr>
            <a:r>
              <a:rPr lang="en-US" sz="2400" b="0" dirty="0" smtClean="0"/>
              <a:t>“The </a:t>
            </a:r>
            <a:r>
              <a:rPr lang="en-US" sz="2400" b="0" dirty="0"/>
              <a:t>Catholic hierarchy is </a:t>
            </a:r>
            <a:r>
              <a:rPr lang="en-US" sz="2400" dirty="0"/>
              <a:t>led by the </a:t>
            </a:r>
            <a:r>
              <a:rPr lang="en-US" sz="2400" u="sng" dirty="0"/>
              <a:t>Pope</a:t>
            </a:r>
            <a:r>
              <a:rPr lang="en-US" sz="2400" dirty="0"/>
              <a:t> </a:t>
            </a:r>
            <a:r>
              <a:rPr lang="en-US" sz="2400" b="0" dirty="0"/>
              <a:t>and includes </a:t>
            </a:r>
            <a:r>
              <a:rPr lang="en-US" sz="2400" dirty="0"/>
              <a:t>cardinals</a:t>
            </a:r>
            <a:r>
              <a:rPr lang="en-US" sz="2400" b="0" dirty="0"/>
              <a:t>, </a:t>
            </a:r>
            <a:r>
              <a:rPr lang="en-US" sz="2400" dirty="0"/>
              <a:t>patriarchs</a:t>
            </a:r>
            <a:r>
              <a:rPr lang="en-US" sz="2400" b="0" dirty="0"/>
              <a:t> and </a:t>
            </a:r>
            <a:r>
              <a:rPr lang="en-US" sz="2400" dirty="0"/>
              <a:t>diocesan bishops</a:t>
            </a:r>
            <a:r>
              <a:rPr lang="en-US" sz="2400" b="0" dirty="0"/>
              <a:t>. The Church teaches that </a:t>
            </a:r>
            <a:r>
              <a:rPr lang="en-US" sz="2400" dirty="0"/>
              <a:t>it is the one true Church founded by Jesus </a:t>
            </a:r>
            <a:r>
              <a:rPr lang="en-US" sz="2400" dirty="0" smtClean="0"/>
              <a:t>Christ</a:t>
            </a:r>
            <a:r>
              <a:rPr lang="en-US" sz="2400" b="0" dirty="0" smtClean="0"/>
              <a:t>, that </a:t>
            </a:r>
            <a:r>
              <a:rPr lang="en-US" sz="2400" dirty="0"/>
              <a:t>its bishops are the </a:t>
            </a:r>
            <a:r>
              <a:rPr lang="en-US" sz="2400" u="sng" dirty="0"/>
              <a:t>successors of Christ's apostles</a:t>
            </a:r>
            <a:r>
              <a:rPr lang="en-US" sz="2400" b="0" dirty="0"/>
              <a:t> and that </a:t>
            </a:r>
            <a:r>
              <a:rPr lang="en-US" sz="2400" dirty="0"/>
              <a:t>the Pope is the </a:t>
            </a:r>
            <a:r>
              <a:rPr lang="en-US" sz="2400" u="sng" dirty="0"/>
              <a:t>sole successor</a:t>
            </a:r>
            <a:r>
              <a:rPr lang="en-US" sz="2400" dirty="0"/>
              <a:t> to </a:t>
            </a:r>
            <a:r>
              <a:rPr lang="en-US" sz="2400" u="sng" dirty="0"/>
              <a:t>Saint Peter</a:t>
            </a:r>
            <a:r>
              <a:rPr lang="en-US" sz="2400" dirty="0"/>
              <a:t> who has </a:t>
            </a:r>
            <a:r>
              <a:rPr lang="en-US" sz="2400" u="sng" dirty="0"/>
              <a:t>apostolic </a:t>
            </a:r>
            <a:r>
              <a:rPr lang="en-US" sz="2400" u="sng" dirty="0" smtClean="0"/>
              <a:t>primacy</a:t>
            </a:r>
            <a:r>
              <a:rPr lang="en-US" sz="2400" b="0" dirty="0" smtClean="0"/>
              <a:t>.”</a:t>
            </a:r>
          </a:p>
          <a:p>
            <a:pPr algn="r">
              <a:spcBef>
                <a:spcPts val="300"/>
              </a:spcBef>
              <a:spcAft>
                <a:spcPts val="300"/>
              </a:spcAft>
            </a:pPr>
            <a:r>
              <a:rPr lang="en-US" sz="1800" b="0" dirty="0">
                <a:hlinkClick r:id="rId2"/>
              </a:rPr>
              <a:t>http://</a:t>
            </a:r>
            <a:r>
              <a:rPr lang="en-US" sz="1800" b="0" dirty="0" smtClean="0">
                <a:hlinkClick r:id="rId2"/>
              </a:rPr>
              <a:t>en.wikipedia.org/wiki/Catholic_Church</a:t>
            </a:r>
            <a:endParaRPr lang="en-US" sz="1800" b="0" dirty="0" smtClean="0"/>
          </a:p>
          <a:p>
            <a:pPr algn="r">
              <a:spcBef>
                <a:spcPts val="300"/>
              </a:spcBef>
              <a:spcAft>
                <a:spcPts val="300"/>
              </a:spcAft>
            </a:pPr>
            <a:endParaRPr lang="en-US" sz="1800" b="0" dirty="0" smtClean="0"/>
          </a:p>
          <a:p>
            <a:pPr marL="342900" indent="-342900">
              <a:spcBef>
                <a:spcPts val="300"/>
              </a:spcBef>
              <a:spcAft>
                <a:spcPts val="300"/>
              </a:spcAft>
              <a:buFont typeface="Arial" pitchFamily="34" charset="0"/>
              <a:buChar char="•"/>
            </a:pPr>
            <a:r>
              <a:rPr lang="en-US" sz="2400" dirty="0" smtClean="0"/>
              <a:t>Holy Scripture</a:t>
            </a:r>
          </a:p>
          <a:p>
            <a:pPr marL="342900" indent="-342900">
              <a:spcBef>
                <a:spcPts val="300"/>
              </a:spcBef>
              <a:spcAft>
                <a:spcPts val="300"/>
              </a:spcAft>
              <a:buFont typeface="Arial" pitchFamily="34" charset="0"/>
              <a:buChar char="•"/>
            </a:pPr>
            <a:r>
              <a:rPr lang="en-US" sz="2400" dirty="0" smtClean="0"/>
              <a:t>Sacred Tradition</a:t>
            </a:r>
          </a:p>
          <a:p>
            <a:pPr marL="342900" indent="-342900">
              <a:spcBef>
                <a:spcPts val="300"/>
              </a:spcBef>
              <a:spcAft>
                <a:spcPts val="300"/>
              </a:spcAft>
              <a:buFont typeface="Arial" pitchFamily="34" charset="0"/>
              <a:buChar char="•"/>
            </a:pPr>
            <a:r>
              <a:rPr lang="en-US" sz="2400" dirty="0" smtClean="0"/>
              <a:t>Living Magisterium</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dirty="0"/>
          </a:p>
        </p:txBody>
      </p:sp>
      <p:sp>
        <p:nvSpPr>
          <p:cNvPr id="5" name="TextBox 4"/>
          <p:cNvSpPr txBox="1"/>
          <p:nvPr/>
        </p:nvSpPr>
        <p:spPr>
          <a:xfrm>
            <a:off x="4953000" y="3505021"/>
            <a:ext cx="3429000" cy="1200329"/>
          </a:xfrm>
          <a:prstGeom prst="rect">
            <a:avLst/>
          </a:prstGeom>
          <a:noFill/>
        </p:spPr>
        <p:txBody>
          <a:bodyPr wrap="square" rtlCol="0">
            <a:spAutoFit/>
          </a:bodyPr>
          <a:lstStyle/>
          <a:p>
            <a:pPr algn="ctr"/>
            <a:r>
              <a:rPr lang="en-US" sz="2400" b="1" i="1" u="sng" dirty="0" smtClean="0"/>
              <a:t>Versus:</a:t>
            </a:r>
          </a:p>
          <a:p>
            <a:pPr algn="ctr"/>
            <a:r>
              <a:rPr lang="en-US" sz="2400" b="1" i="1" dirty="0" smtClean="0">
                <a:solidFill>
                  <a:schemeClr val="tx2"/>
                </a:solidFill>
              </a:rPr>
              <a:t>Sola Scriptura</a:t>
            </a:r>
          </a:p>
          <a:p>
            <a:pPr algn="ctr"/>
            <a:r>
              <a:rPr lang="en-US" sz="2400" b="1" dirty="0" smtClean="0">
                <a:solidFill>
                  <a:schemeClr val="tx2"/>
                </a:solidFill>
              </a:rPr>
              <a:t>“Bible Alone”</a:t>
            </a:r>
            <a:endParaRPr lang="en-US" sz="2400" b="1" dirty="0">
              <a:solidFill>
                <a:schemeClr val="tx2"/>
              </a:solidFill>
            </a:endParaRPr>
          </a:p>
        </p:txBody>
      </p:sp>
    </p:spTree>
    <p:extLst>
      <p:ext uri="{BB962C8B-B14F-4D97-AF65-F5344CB8AC3E}">
        <p14:creationId xmlns:p14="http://schemas.microsoft.com/office/powerpoint/2010/main" val="14343029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Results Of Their Standard</a:t>
            </a:r>
            <a:endParaRPr lang="en-US" dirty="0"/>
          </a:p>
        </p:txBody>
      </p:sp>
      <p:sp>
        <p:nvSpPr>
          <p:cNvPr id="3" name="Content Placeholder 2"/>
          <p:cNvSpPr>
            <a:spLocks noGrp="1"/>
          </p:cNvSpPr>
          <p:nvPr>
            <p:ph idx="1"/>
          </p:nvPr>
        </p:nvSpPr>
        <p:spPr/>
        <p:txBody>
          <a:bodyPr numCol="2">
            <a:normAutofit fontScale="92500" lnSpcReduction="10000"/>
          </a:bodyPr>
          <a:lstStyle/>
          <a:p>
            <a:pPr marL="342900" indent="-342900">
              <a:spcBef>
                <a:spcPts val="300"/>
              </a:spcBef>
              <a:spcAft>
                <a:spcPts val="300"/>
              </a:spcAft>
              <a:buFont typeface="Arial" pitchFamily="34" charset="0"/>
              <a:buChar char="•"/>
            </a:pPr>
            <a:r>
              <a:rPr lang="en-US" sz="2400" b="0" dirty="0" smtClean="0"/>
              <a:t>Papacy</a:t>
            </a:r>
          </a:p>
          <a:p>
            <a:pPr marL="342900" indent="-342900">
              <a:spcBef>
                <a:spcPts val="300"/>
              </a:spcBef>
              <a:spcAft>
                <a:spcPts val="300"/>
              </a:spcAft>
              <a:buFont typeface="Arial" pitchFamily="34" charset="0"/>
              <a:buChar char="•"/>
            </a:pPr>
            <a:r>
              <a:rPr lang="en-US" sz="2400" b="0" dirty="0" smtClean="0"/>
              <a:t>“Adoration” of Mary</a:t>
            </a:r>
          </a:p>
          <a:p>
            <a:pPr marL="342900" indent="-342900">
              <a:spcBef>
                <a:spcPts val="300"/>
              </a:spcBef>
              <a:spcAft>
                <a:spcPts val="300"/>
              </a:spcAft>
              <a:buFont typeface="Arial" pitchFamily="34" charset="0"/>
              <a:buChar char="•"/>
            </a:pPr>
            <a:r>
              <a:rPr lang="en-US" sz="2400" b="0" dirty="0" smtClean="0"/>
              <a:t>Clergy vs. Laity</a:t>
            </a:r>
          </a:p>
          <a:p>
            <a:pPr marL="342900" indent="-342900">
              <a:spcBef>
                <a:spcPts val="300"/>
              </a:spcBef>
              <a:spcAft>
                <a:spcPts val="300"/>
              </a:spcAft>
              <a:buFont typeface="Arial" pitchFamily="34" charset="0"/>
              <a:buChar char="•"/>
            </a:pPr>
            <a:r>
              <a:rPr lang="en-US" sz="2400" b="0" dirty="0" smtClean="0"/>
              <a:t>Celibacy of Priests</a:t>
            </a:r>
          </a:p>
          <a:p>
            <a:pPr marL="342900" indent="-342900">
              <a:spcBef>
                <a:spcPts val="300"/>
              </a:spcBef>
              <a:spcAft>
                <a:spcPts val="300"/>
              </a:spcAft>
              <a:buFont typeface="Arial" pitchFamily="34" charset="0"/>
              <a:buChar char="•"/>
            </a:pPr>
            <a:r>
              <a:rPr lang="en-US" sz="2400" b="0" dirty="0" smtClean="0"/>
              <a:t>Mass</a:t>
            </a:r>
          </a:p>
          <a:p>
            <a:pPr marL="342900" indent="-342900">
              <a:spcBef>
                <a:spcPts val="300"/>
              </a:spcBef>
              <a:spcAft>
                <a:spcPts val="300"/>
              </a:spcAft>
              <a:buFont typeface="Arial" pitchFamily="34" charset="0"/>
              <a:buChar char="•"/>
            </a:pPr>
            <a:r>
              <a:rPr lang="en-US" sz="2400" b="0" dirty="0" smtClean="0"/>
              <a:t>Transubstantiation</a:t>
            </a:r>
          </a:p>
          <a:p>
            <a:pPr marL="342900" indent="-342900">
              <a:spcBef>
                <a:spcPts val="300"/>
              </a:spcBef>
              <a:spcAft>
                <a:spcPts val="300"/>
              </a:spcAft>
              <a:buFont typeface="Arial" pitchFamily="34" charset="0"/>
              <a:buChar char="•"/>
            </a:pPr>
            <a:r>
              <a:rPr lang="en-US" sz="2400" b="0" dirty="0" smtClean="0"/>
              <a:t>Sacraments</a:t>
            </a:r>
          </a:p>
          <a:p>
            <a:pPr marL="342900" indent="-342900">
              <a:spcBef>
                <a:spcPts val="300"/>
              </a:spcBef>
              <a:spcAft>
                <a:spcPts val="300"/>
              </a:spcAft>
              <a:buFont typeface="Arial" pitchFamily="34" charset="0"/>
              <a:buChar char="•"/>
            </a:pPr>
            <a:r>
              <a:rPr lang="en-US" sz="2400" b="0" dirty="0" smtClean="0"/>
              <a:t>Purgatory</a:t>
            </a:r>
          </a:p>
          <a:p>
            <a:pPr marL="342900" indent="-342900">
              <a:spcBef>
                <a:spcPts val="300"/>
              </a:spcBef>
              <a:spcAft>
                <a:spcPts val="300"/>
              </a:spcAft>
              <a:buFont typeface="Arial" pitchFamily="34" charset="0"/>
              <a:buChar char="•"/>
            </a:pPr>
            <a:r>
              <a:rPr lang="en-US" sz="2400" b="0" dirty="0" smtClean="0"/>
              <a:t>Mortal vs. Venial Sin</a:t>
            </a:r>
          </a:p>
          <a:p>
            <a:pPr marL="342900" indent="-342900">
              <a:spcBef>
                <a:spcPts val="300"/>
              </a:spcBef>
              <a:spcAft>
                <a:spcPts val="300"/>
              </a:spcAft>
              <a:buFont typeface="Arial" pitchFamily="34" charset="0"/>
              <a:buChar char="•"/>
            </a:pPr>
            <a:r>
              <a:rPr lang="en-US" sz="2400" b="0" dirty="0" smtClean="0"/>
              <a:t>Auricular Confession</a:t>
            </a:r>
          </a:p>
          <a:p>
            <a:pPr marL="342900" indent="-342900">
              <a:spcBef>
                <a:spcPts val="300"/>
              </a:spcBef>
              <a:spcAft>
                <a:spcPts val="300"/>
              </a:spcAft>
              <a:buFont typeface="Arial" pitchFamily="34" charset="0"/>
              <a:buChar char="•"/>
            </a:pPr>
            <a:r>
              <a:rPr lang="en-US" sz="2400" b="0" dirty="0" smtClean="0"/>
              <a:t>Penance</a:t>
            </a:r>
          </a:p>
          <a:p>
            <a:pPr marL="342900" indent="-342900">
              <a:spcBef>
                <a:spcPts val="300"/>
              </a:spcBef>
              <a:spcAft>
                <a:spcPts val="300"/>
              </a:spcAft>
              <a:buFont typeface="Arial" pitchFamily="34" charset="0"/>
              <a:buChar char="•"/>
            </a:pPr>
            <a:r>
              <a:rPr lang="en-US" sz="2400" b="0" dirty="0" smtClean="0"/>
              <a:t>Indulgences</a:t>
            </a:r>
          </a:p>
          <a:p>
            <a:pPr marL="342900" indent="-342900">
              <a:spcBef>
                <a:spcPts val="300"/>
              </a:spcBef>
              <a:spcAft>
                <a:spcPts val="300"/>
              </a:spcAft>
              <a:buFont typeface="Arial" pitchFamily="34" charset="0"/>
              <a:buChar char="•"/>
            </a:pPr>
            <a:r>
              <a:rPr lang="en-US" sz="2400" b="0" dirty="0" smtClean="0"/>
              <a:t>Statues, Relics, and Images</a:t>
            </a:r>
          </a:p>
          <a:p>
            <a:pPr marL="342900" indent="-342900">
              <a:spcBef>
                <a:spcPts val="300"/>
              </a:spcBef>
              <a:spcAft>
                <a:spcPts val="300"/>
              </a:spcAft>
              <a:buFont typeface="Arial" pitchFamily="34" charset="0"/>
              <a:buChar char="•"/>
            </a:pPr>
            <a:r>
              <a:rPr lang="en-US" sz="2400" b="0" dirty="0" smtClean="0"/>
              <a:t>Original Sin</a:t>
            </a:r>
          </a:p>
          <a:p>
            <a:pPr marL="342900" indent="-342900">
              <a:spcBef>
                <a:spcPts val="300"/>
              </a:spcBef>
              <a:spcAft>
                <a:spcPts val="300"/>
              </a:spcAft>
              <a:buFont typeface="Arial" pitchFamily="34" charset="0"/>
              <a:buChar char="•"/>
            </a:pPr>
            <a:r>
              <a:rPr lang="en-US" sz="2400" b="0" dirty="0" smtClean="0"/>
              <a:t>Infant Baptism</a:t>
            </a:r>
          </a:p>
          <a:p>
            <a:pPr marL="342900" indent="-342900">
              <a:spcBef>
                <a:spcPts val="300"/>
              </a:spcBef>
              <a:spcAft>
                <a:spcPts val="300"/>
              </a:spcAft>
              <a:buFont typeface="Arial" pitchFamily="34" charset="0"/>
              <a:buChar char="•"/>
            </a:pPr>
            <a:r>
              <a:rPr lang="en-US" sz="2400" b="0" dirty="0" smtClean="0"/>
              <a:t>Holy Orders</a:t>
            </a:r>
          </a:p>
          <a:p>
            <a:pPr marL="342900" indent="-342900">
              <a:spcBef>
                <a:spcPts val="300"/>
              </a:spcBef>
              <a:spcAft>
                <a:spcPts val="300"/>
              </a:spcAft>
              <a:buFont typeface="Arial" pitchFamily="34" charset="0"/>
              <a:buChar char="•"/>
            </a:pPr>
            <a:r>
              <a:rPr lang="en-US" sz="2400" b="0" i="1" dirty="0" smtClean="0">
                <a:solidFill>
                  <a:schemeClr val="tx2"/>
                </a:solidFill>
              </a:rPr>
              <a:t>Political Power</a:t>
            </a:r>
          </a:p>
          <a:p>
            <a:pPr marL="342900" indent="-342900">
              <a:spcBef>
                <a:spcPts val="300"/>
              </a:spcBef>
              <a:spcAft>
                <a:spcPts val="300"/>
              </a:spcAft>
              <a:buFont typeface="Arial" pitchFamily="34" charset="0"/>
              <a:buChar char="•"/>
            </a:pPr>
            <a:r>
              <a:rPr lang="en-US" sz="2400" b="0" i="1" dirty="0" smtClean="0">
                <a:solidFill>
                  <a:schemeClr val="tx2"/>
                </a:solidFill>
              </a:rPr>
              <a:t>Civil Superiority</a:t>
            </a:r>
          </a:p>
          <a:p>
            <a:pPr marL="342900" indent="-342900">
              <a:spcBef>
                <a:spcPts val="300"/>
              </a:spcBef>
              <a:spcAft>
                <a:spcPts val="300"/>
              </a:spcAft>
              <a:buFont typeface="Arial" pitchFamily="34" charset="0"/>
              <a:buChar char="•"/>
            </a:pPr>
            <a:r>
              <a:rPr lang="en-US" sz="2400" b="0" i="1" dirty="0" smtClean="0">
                <a:solidFill>
                  <a:schemeClr val="tx2"/>
                </a:solidFill>
              </a:rPr>
              <a:t>Joining Church &amp; State</a:t>
            </a:r>
          </a:p>
          <a:p>
            <a:pPr marL="342900" indent="-342900">
              <a:spcBef>
                <a:spcPts val="300"/>
              </a:spcBef>
              <a:spcAft>
                <a:spcPts val="300"/>
              </a:spcAft>
              <a:buFont typeface="Arial" pitchFamily="34" charset="0"/>
              <a:buChar char="•"/>
            </a:pPr>
            <a:r>
              <a:rPr lang="en-US" sz="2400" b="0" i="1" dirty="0" smtClean="0">
                <a:solidFill>
                  <a:schemeClr val="tx2"/>
                </a:solidFill>
              </a:rPr>
              <a:t>Church Control of All Schools</a:t>
            </a:r>
            <a:endParaRPr lang="en-US" sz="2400" b="0" i="1" dirty="0">
              <a:solidFill>
                <a:schemeClr val="tx2"/>
              </a:solidFill>
            </a:endParaRPr>
          </a:p>
          <a:p>
            <a:pPr marL="342900" indent="-342900">
              <a:spcBef>
                <a:spcPts val="300"/>
              </a:spcBef>
              <a:spcAft>
                <a:spcPts val="300"/>
              </a:spcAft>
              <a:buFont typeface="Arial" pitchFamily="34" charset="0"/>
              <a:buChar char="•"/>
            </a:pPr>
            <a:r>
              <a:rPr lang="en-US" sz="2400" b="0" i="1" dirty="0" smtClean="0">
                <a:solidFill>
                  <a:schemeClr val="tx2"/>
                </a:solidFill>
              </a:rPr>
              <a:t>Mental Reservation</a:t>
            </a:r>
          </a:p>
          <a:p>
            <a:pPr marL="342900" indent="-342900">
              <a:spcBef>
                <a:spcPts val="300"/>
              </a:spcBef>
              <a:spcAft>
                <a:spcPts val="300"/>
              </a:spcAft>
              <a:buFont typeface="Arial" pitchFamily="34" charset="0"/>
              <a:buChar char="•"/>
            </a:pPr>
            <a:r>
              <a:rPr lang="en-US" sz="2400" i="1" dirty="0" smtClean="0">
                <a:solidFill>
                  <a:schemeClr val="tx2"/>
                </a:solidFill>
              </a:rPr>
              <a:t>Inquisition</a:t>
            </a:r>
            <a:endParaRPr lang="en-US" sz="2400" i="1" dirty="0">
              <a:solidFill>
                <a:schemeClr val="tx2"/>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1814043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6" end="16"/>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
                                            <p:txEl>
                                              <p:pRg st="17" end="17"/>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
                                            <p:txEl>
                                              <p:pRg st="18" end="18"/>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
                                            <p:txEl>
                                              <p:pRg st="19" end="19"/>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
                                            <p:txEl>
                                              <p:pRg st="20" end="20"/>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
                                            <p:txEl>
                                              <p:pRg st="21" end="2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Syllabus Of Errors?</a:t>
            </a:r>
            <a:endParaRPr lang="en-US" dirty="0"/>
          </a:p>
        </p:txBody>
      </p:sp>
      <p:sp>
        <p:nvSpPr>
          <p:cNvPr id="3" name="Content Placeholder 2"/>
          <p:cNvSpPr>
            <a:spLocks noGrp="1"/>
          </p:cNvSpPr>
          <p:nvPr>
            <p:ph idx="1"/>
          </p:nvPr>
        </p:nvSpPr>
        <p:spPr/>
        <p:txBody>
          <a:bodyPr>
            <a:normAutofit fontScale="92500" lnSpcReduction="20000"/>
          </a:bodyPr>
          <a:lstStyle/>
          <a:p>
            <a:r>
              <a:rPr lang="en-US" sz="2400" dirty="0" smtClean="0"/>
              <a:t>80 Errors</a:t>
            </a:r>
            <a:r>
              <a:rPr lang="en-US" sz="2400" b="0" dirty="0" smtClean="0"/>
              <a:t> – Published in 1864 by Pope Pius IX, 1870 by Cardinals.</a:t>
            </a:r>
          </a:p>
          <a:p>
            <a:pPr marL="460375" indent="-460375"/>
            <a:r>
              <a:rPr lang="en-US" sz="2400" b="0" dirty="0" smtClean="0"/>
              <a:t>15. (It is not true that) “Every </a:t>
            </a:r>
            <a:r>
              <a:rPr lang="en-US" sz="2400" dirty="0" smtClean="0"/>
              <a:t>man is free to embrace </a:t>
            </a:r>
            <a:r>
              <a:rPr lang="en-US" sz="2400" b="0" dirty="0" smtClean="0"/>
              <a:t>and profess that which he, led by the light of reason, </a:t>
            </a:r>
            <a:r>
              <a:rPr lang="en-US" sz="2400" dirty="0" smtClean="0"/>
              <a:t>things to be true religion</a:t>
            </a:r>
            <a:r>
              <a:rPr lang="en-US" sz="2400" b="0" dirty="0" smtClean="0"/>
              <a:t>.”</a:t>
            </a:r>
          </a:p>
          <a:p>
            <a:pPr marL="460375" indent="-460375"/>
            <a:r>
              <a:rPr lang="en-US" sz="2400" b="0" dirty="0" smtClean="0"/>
              <a:t>24. (It is not true that) “The Church does not </a:t>
            </a:r>
            <a:r>
              <a:rPr lang="en-US" sz="2400" dirty="0" smtClean="0"/>
              <a:t>have the power of using force</a:t>
            </a:r>
            <a:r>
              <a:rPr lang="en-US" sz="2400" b="0" dirty="0" smtClean="0"/>
              <a:t>, nor does it have any </a:t>
            </a:r>
            <a:r>
              <a:rPr lang="en-US" sz="2400" dirty="0" smtClean="0"/>
              <a:t>temporal power, direct or indirect</a:t>
            </a:r>
            <a:r>
              <a:rPr lang="en-US" sz="2400" b="0" dirty="0" smtClean="0"/>
              <a:t>.”</a:t>
            </a:r>
          </a:p>
          <a:p>
            <a:pPr marL="460375" indent="-460375"/>
            <a:r>
              <a:rPr lang="en-US" sz="2400" b="0" dirty="0" smtClean="0"/>
              <a:t>37. (It is not true that) “National </a:t>
            </a:r>
            <a:r>
              <a:rPr lang="en-US" sz="2400" dirty="0" smtClean="0"/>
              <a:t>churches can be established </a:t>
            </a:r>
            <a:r>
              <a:rPr lang="en-US" sz="2400" b="0" dirty="0" smtClean="0"/>
              <a:t>which are </a:t>
            </a:r>
            <a:r>
              <a:rPr lang="en-US" sz="2400" dirty="0" smtClean="0"/>
              <a:t>exempt and completely separated from the authority of the Roman Pontiff</a:t>
            </a:r>
            <a:r>
              <a:rPr lang="en-US" sz="2400" b="0" dirty="0" smtClean="0"/>
              <a:t>.”</a:t>
            </a:r>
          </a:p>
          <a:p>
            <a:pPr marL="460375" indent="-460375"/>
            <a:r>
              <a:rPr lang="en-US" sz="2400" b="0" dirty="0" smtClean="0"/>
              <a:t>42. (It is not true that) “In a conflict between the laws of both powers, </a:t>
            </a:r>
            <a:r>
              <a:rPr lang="en-US" sz="2400" dirty="0" smtClean="0"/>
              <a:t>the civil law prevails</a:t>
            </a:r>
            <a:r>
              <a:rPr lang="en-US" sz="2400" b="0" dirty="0" smtClean="0"/>
              <a:t>.”</a:t>
            </a:r>
            <a:endParaRPr lang="en-US" sz="2400"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3162374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Syllabus Of Errors?</a:t>
            </a:r>
            <a:endParaRPr lang="en-US" dirty="0"/>
          </a:p>
        </p:txBody>
      </p:sp>
      <p:sp>
        <p:nvSpPr>
          <p:cNvPr id="3" name="Content Placeholder 2"/>
          <p:cNvSpPr>
            <a:spLocks noGrp="1"/>
          </p:cNvSpPr>
          <p:nvPr>
            <p:ph idx="1"/>
          </p:nvPr>
        </p:nvSpPr>
        <p:spPr/>
        <p:txBody>
          <a:bodyPr>
            <a:normAutofit/>
          </a:bodyPr>
          <a:lstStyle/>
          <a:p>
            <a:r>
              <a:rPr lang="en-US" sz="2400" dirty="0" smtClean="0"/>
              <a:t>80 Errors</a:t>
            </a:r>
            <a:r>
              <a:rPr lang="en-US" sz="2400" b="0" dirty="0" smtClean="0"/>
              <a:t> – Published in 1864 by Pope Pius IX, 1870 by Cardinals.</a:t>
            </a:r>
          </a:p>
          <a:p>
            <a:pPr marL="460375" indent="-460375"/>
            <a:r>
              <a:rPr lang="en-US" sz="2400" b="0" dirty="0" smtClean="0"/>
              <a:t>54. Kings and Princes are not only not exempt from the jurisdiction of the Church, but are subordinate to the Church in litigated questions of jurisdiction.</a:t>
            </a:r>
          </a:p>
          <a:p>
            <a:pPr marL="460375" indent="-460375"/>
            <a:r>
              <a:rPr lang="en-US" sz="2400" b="0" dirty="0" smtClean="0"/>
              <a:t>55. The church ought to be in union with the State, and the State with the Church.</a:t>
            </a:r>
          </a:p>
          <a:p>
            <a:pPr marL="460375" indent="-460375"/>
            <a:r>
              <a:rPr lang="en-US" sz="2400" b="0" dirty="0" smtClean="0"/>
              <a:t>57. Philosophical principles, moral science, and civil laws may and must be made to bend to Divine and Ecclesiastical authority.</a:t>
            </a:r>
            <a:endParaRPr lang="en-US" sz="2400"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792486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“Axe Laid to the Root …”</a:t>
            </a:r>
            <a:endParaRPr lang="en-US" dirty="0"/>
          </a:p>
        </p:txBody>
      </p:sp>
      <p:sp>
        <p:nvSpPr>
          <p:cNvPr id="3" name="Content Placeholder 2"/>
          <p:cNvSpPr>
            <a:spLocks noGrp="1"/>
          </p:cNvSpPr>
          <p:nvPr>
            <p:ph idx="1"/>
          </p:nvPr>
        </p:nvSpPr>
        <p:spPr/>
        <p:txBody>
          <a:bodyPr>
            <a:noAutofit/>
          </a:bodyPr>
          <a:lstStyle/>
          <a:p>
            <a:pPr algn="ctr"/>
            <a:r>
              <a:rPr lang="en-US" sz="3200" b="0" dirty="0" smtClean="0"/>
              <a:t>“Give </a:t>
            </a:r>
            <a:r>
              <a:rPr lang="en-US" sz="3200" b="0" dirty="0"/>
              <a:t>me six hours to chop down a tree and I will </a:t>
            </a:r>
            <a:r>
              <a:rPr lang="en-US" sz="3200" dirty="0"/>
              <a:t>spend the first four </a:t>
            </a:r>
            <a:r>
              <a:rPr lang="en-US" sz="3200" u="sng" dirty="0"/>
              <a:t>sharpening the axe</a:t>
            </a:r>
            <a:r>
              <a:rPr lang="en-US" sz="3200" b="0" dirty="0" smtClean="0"/>
              <a:t>.” – </a:t>
            </a:r>
            <a:r>
              <a:rPr lang="en-US" sz="3200" b="0" i="1" dirty="0" smtClean="0"/>
              <a:t>Abraham Lincoln</a:t>
            </a:r>
            <a:endParaRPr lang="en-US" sz="3200" b="0" dirty="0"/>
          </a:p>
          <a:p>
            <a:pPr algn="ctr"/>
            <a:r>
              <a:rPr lang="en-US" sz="3200" b="0" i="1" dirty="0" smtClean="0"/>
              <a:t>“If </a:t>
            </a:r>
            <a:r>
              <a:rPr lang="en-US" sz="3200" b="0" i="1" dirty="0"/>
              <a:t>the ax is dull, And one does not </a:t>
            </a:r>
            <a:r>
              <a:rPr lang="en-US" sz="3200" i="1" dirty="0"/>
              <a:t>sharpen the edge</a:t>
            </a:r>
            <a:r>
              <a:rPr lang="en-US" sz="3200" b="0" i="1" dirty="0"/>
              <a:t>, Then he must use more strength; But </a:t>
            </a:r>
            <a:r>
              <a:rPr lang="en-US" sz="3200" i="1" u="sng" dirty="0"/>
              <a:t>wisdom brings success</a:t>
            </a:r>
            <a:r>
              <a:rPr lang="en-US" sz="3200" b="0" i="1" dirty="0" smtClean="0"/>
              <a:t>.”</a:t>
            </a:r>
            <a:r>
              <a:rPr lang="en-US" sz="3200" b="0" dirty="0" smtClean="0"/>
              <a:t> </a:t>
            </a:r>
            <a:br>
              <a:rPr lang="en-US" sz="3200" b="0" dirty="0" smtClean="0"/>
            </a:br>
            <a:r>
              <a:rPr lang="en-US" sz="3200" b="0" dirty="0" smtClean="0"/>
              <a:t>(</a:t>
            </a:r>
            <a:r>
              <a:rPr lang="en-US" sz="3200" dirty="0">
                <a:solidFill>
                  <a:schemeClr val="tx2"/>
                </a:solidFill>
              </a:rPr>
              <a:t>Ecclesiastes </a:t>
            </a:r>
            <a:r>
              <a:rPr lang="en-US" sz="3200" dirty="0" smtClean="0">
                <a:solidFill>
                  <a:schemeClr val="tx2"/>
                </a:solidFill>
              </a:rPr>
              <a:t>10:10</a:t>
            </a:r>
            <a:r>
              <a:rPr lang="en-US" sz="3200" b="0" dirty="0" smtClean="0"/>
              <a:t>)</a:t>
            </a:r>
          </a:p>
          <a:p>
            <a:pPr algn="r"/>
            <a:r>
              <a:rPr lang="en-US" sz="2400" dirty="0" smtClean="0">
                <a:solidFill>
                  <a:schemeClr val="tx2"/>
                </a:solidFill>
              </a:rPr>
              <a:t>Luke 3:9</a:t>
            </a: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dirty="0"/>
          </a:p>
        </p:txBody>
      </p:sp>
    </p:spTree>
    <p:extLst>
      <p:ext uri="{BB962C8B-B14F-4D97-AF65-F5344CB8AC3E}">
        <p14:creationId xmlns:p14="http://schemas.microsoft.com/office/powerpoint/2010/main" val="26670616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9600" i="1" dirty="0" smtClean="0"/>
              <a:t>The Pope</a:t>
            </a:r>
            <a:endParaRPr lang="en-US" sz="9600" i="1" dirty="0"/>
          </a:p>
        </p:txBody>
      </p:sp>
      <p:sp>
        <p:nvSpPr>
          <p:cNvPr id="3" name="Text Placeholder 2"/>
          <p:cNvSpPr>
            <a:spLocks noGrp="1"/>
          </p:cNvSpPr>
          <p:nvPr>
            <p:ph type="body" idx="1"/>
          </p:nvPr>
        </p:nvSpPr>
        <p:spPr/>
        <p:txBody>
          <a:bodyPr>
            <a:normAutofit/>
          </a:bodyPr>
          <a:lstStyle/>
          <a:p>
            <a:r>
              <a:rPr lang="en-US" sz="3600" dirty="0" smtClean="0"/>
              <a:t>A Flawed Standard</a:t>
            </a:r>
            <a:endParaRPr lang="en-US" sz="3600" dirty="0"/>
          </a:p>
        </p:txBody>
      </p:sp>
      <p:sp>
        <p:nvSpPr>
          <p:cNvPr id="4" name="Slide Number Placeholder 3"/>
          <p:cNvSpPr>
            <a:spLocks noGrp="1"/>
          </p:cNvSpPr>
          <p:nvPr>
            <p:ph type="sldNum" sz="quarter" idx="11"/>
          </p:nvPr>
        </p:nvSpPr>
        <p:spPr/>
        <p:txBody>
          <a:bodyPr/>
          <a:lstStyle/>
          <a:p>
            <a:fld id="{B6F15528-21DE-4FAA-801E-634DDDAF4B2B}" type="slidenum">
              <a:rPr lang="en-US" smtClean="0"/>
              <a:pPr/>
              <a:t>15</a:t>
            </a:fld>
            <a:endParaRPr lang="en-US"/>
          </a:p>
        </p:txBody>
      </p:sp>
    </p:spTree>
    <p:extLst>
      <p:ext uri="{BB962C8B-B14F-4D97-AF65-F5344CB8AC3E}">
        <p14:creationId xmlns:p14="http://schemas.microsoft.com/office/powerpoint/2010/main" val="11533532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 The Pope’s Title Biblical?</a:t>
            </a:r>
            <a:endParaRPr lang="en-US" dirty="0"/>
          </a:p>
        </p:txBody>
      </p:sp>
      <p:sp>
        <p:nvSpPr>
          <p:cNvPr id="3" name="Content Placeholder 2"/>
          <p:cNvSpPr>
            <a:spLocks noGrp="1"/>
          </p:cNvSpPr>
          <p:nvPr>
            <p:ph idx="1"/>
          </p:nvPr>
        </p:nvSpPr>
        <p:spPr/>
        <p:txBody>
          <a:bodyPr>
            <a:normAutofit fontScale="92500"/>
          </a:bodyPr>
          <a:lstStyle/>
          <a:p>
            <a:pPr marL="460375" indent="-460375">
              <a:buFont typeface="+mj-lt"/>
              <a:buAutoNum type="arabicPeriod"/>
            </a:pPr>
            <a:r>
              <a:rPr lang="en-US" sz="2400" b="0" dirty="0" smtClean="0"/>
              <a:t>Is </a:t>
            </a:r>
            <a:r>
              <a:rPr lang="en-US" sz="2400" b="0" dirty="0"/>
              <a:t>there anything wrong with the Pope’s title of </a:t>
            </a:r>
            <a:r>
              <a:rPr lang="en-US" sz="2400" b="0" i="1" dirty="0"/>
              <a:t>Papa</a:t>
            </a:r>
            <a:r>
              <a:rPr lang="en-US" sz="2400" b="0" dirty="0"/>
              <a:t>, or “Father”? </a:t>
            </a:r>
            <a:endParaRPr lang="en-US" sz="2400" b="0" dirty="0" smtClean="0"/>
          </a:p>
          <a:p>
            <a:r>
              <a:rPr lang="en-US" sz="2400" b="0" i="1" dirty="0" smtClean="0"/>
              <a:t>“But </a:t>
            </a:r>
            <a:r>
              <a:rPr lang="en-US" sz="2400" b="0" i="1" dirty="0"/>
              <a:t>you, </a:t>
            </a:r>
            <a:r>
              <a:rPr lang="en-US" sz="2400" i="1" dirty="0"/>
              <a:t>do not be </a:t>
            </a:r>
            <a:r>
              <a:rPr lang="en-US" sz="2400" i="1" dirty="0" smtClean="0"/>
              <a:t>called ‘Rabbi’</a:t>
            </a:r>
            <a:r>
              <a:rPr lang="en-US" sz="2400" b="0" i="1" dirty="0" smtClean="0"/>
              <a:t>; </a:t>
            </a:r>
            <a:r>
              <a:rPr lang="en-US" sz="2400" b="0" i="1" dirty="0"/>
              <a:t>for One is your Teacher, the Christ, and you are all </a:t>
            </a:r>
            <a:r>
              <a:rPr lang="en-US" sz="2400" b="0" i="1" dirty="0" smtClean="0"/>
              <a:t>brethren. </a:t>
            </a:r>
            <a:r>
              <a:rPr lang="en-US" sz="2400" i="1" dirty="0" smtClean="0"/>
              <a:t>Do </a:t>
            </a:r>
            <a:r>
              <a:rPr lang="en-US" sz="2400" i="1" dirty="0"/>
              <a:t>not call anyone on earth your </a:t>
            </a:r>
            <a:r>
              <a:rPr lang="en-US" sz="2400" i="1" u="sng" dirty="0"/>
              <a:t>father</a:t>
            </a:r>
            <a:r>
              <a:rPr lang="en-US" sz="2400" b="0" i="1" dirty="0"/>
              <a:t>; for One is your Father, He who is in </a:t>
            </a:r>
            <a:r>
              <a:rPr lang="en-US" sz="2400" b="0" i="1" dirty="0" smtClean="0"/>
              <a:t>heaven. And </a:t>
            </a:r>
            <a:r>
              <a:rPr lang="en-US" sz="2400" i="1" dirty="0"/>
              <a:t>do not be called teachers</a:t>
            </a:r>
            <a:r>
              <a:rPr lang="en-US" sz="2400" b="0" i="1" dirty="0"/>
              <a:t>; for One is your Teacher, the </a:t>
            </a:r>
            <a:r>
              <a:rPr lang="en-US" sz="2400" b="0" i="1" dirty="0" smtClean="0"/>
              <a:t>Christ. But </a:t>
            </a:r>
            <a:r>
              <a:rPr lang="en-US" sz="2400" b="0" i="1" dirty="0"/>
              <a:t>he who is greatest among you shall be your servant</a:t>
            </a:r>
            <a:r>
              <a:rPr lang="en-US" sz="2400" b="0" i="1" dirty="0" smtClean="0"/>
              <a:t>.”</a:t>
            </a:r>
            <a:r>
              <a:rPr lang="en-US" sz="2400" b="0" dirty="0" smtClean="0"/>
              <a:t> </a:t>
            </a:r>
            <a:r>
              <a:rPr lang="en-US" sz="2400" b="0" dirty="0"/>
              <a:t>(</a:t>
            </a:r>
            <a:r>
              <a:rPr lang="en-US" sz="2400" dirty="0">
                <a:solidFill>
                  <a:schemeClr val="tx2"/>
                </a:solidFill>
              </a:rPr>
              <a:t>Matthew </a:t>
            </a:r>
            <a:r>
              <a:rPr lang="en-US" sz="2400" dirty="0" smtClean="0">
                <a:solidFill>
                  <a:schemeClr val="tx2"/>
                </a:solidFill>
              </a:rPr>
              <a:t>23:8-11</a:t>
            </a:r>
            <a:r>
              <a:rPr lang="en-US" sz="2400" b="0" dirty="0" smtClean="0"/>
              <a:t>)</a:t>
            </a:r>
            <a:endParaRPr lang="en-US" sz="2400" b="0" dirty="0"/>
          </a:p>
          <a:p>
            <a:r>
              <a:rPr lang="en-US" sz="2400" b="0" i="1" dirty="0"/>
              <a:t>He sent redemption unto his people: he hath commanded his covenant for ever: </a:t>
            </a:r>
            <a:r>
              <a:rPr lang="en-US" sz="2400" i="1" u="sng" dirty="0"/>
              <a:t>holy</a:t>
            </a:r>
            <a:r>
              <a:rPr lang="en-US" sz="2400" i="1" dirty="0"/>
              <a:t> and </a:t>
            </a:r>
            <a:r>
              <a:rPr lang="en-US" sz="2400" i="1" u="sng" dirty="0"/>
              <a:t>reverend</a:t>
            </a:r>
            <a:r>
              <a:rPr lang="en-US" sz="2400" i="1" dirty="0"/>
              <a:t> is his </a:t>
            </a:r>
            <a:r>
              <a:rPr lang="en-US" sz="2400" i="1" dirty="0" smtClean="0"/>
              <a:t>name</a:t>
            </a:r>
            <a:r>
              <a:rPr lang="en-US" sz="2400" b="0" i="1" dirty="0" smtClean="0"/>
              <a:t>.  </a:t>
            </a:r>
            <a:r>
              <a:rPr lang="en-US" sz="2400" b="0" i="1" dirty="0"/>
              <a:t>The </a:t>
            </a:r>
            <a:r>
              <a:rPr lang="en-US" sz="2400" i="1" dirty="0"/>
              <a:t>fear of the LORD</a:t>
            </a:r>
            <a:r>
              <a:rPr lang="en-US" sz="2400" b="0" i="1" dirty="0"/>
              <a:t> is the beginning of </a:t>
            </a:r>
            <a:r>
              <a:rPr lang="en-US" sz="2400" b="0" i="1" dirty="0" smtClean="0"/>
              <a:t>wisdom … </a:t>
            </a:r>
            <a:r>
              <a:rPr lang="en-US" sz="2400" b="0" dirty="0"/>
              <a:t>(</a:t>
            </a:r>
            <a:r>
              <a:rPr lang="en-US" sz="2400" dirty="0">
                <a:solidFill>
                  <a:schemeClr val="tx2"/>
                </a:solidFill>
              </a:rPr>
              <a:t>Psalm 111:9-10 </a:t>
            </a:r>
            <a:r>
              <a:rPr lang="en-US" sz="2400" b="0" dirty="0"/>
              <a:t>KJV</a:t>
            </a:r>
            <a:r>
              <a:rPr lang="en-US" sz="2400" b="0" dirty="0" smtClean="0"/>
              <a:t>)</a:t>
            </a:r>
            <a:endParaRPr lang="en-US" sz="2400"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dirty="0"/>
          </a:p>
        </p:txBody>
      </p:sp>
    </p:spTree>
    <p:extLst>
      <p:ext uri="{BB962C8B-B14F-4D97-AF65-F5344CB8AC3E}">
        <p14:creationId xmlns:p14="http://schemas.microsoft.com/office/powerpoint/2010/main" val="1224112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100" dirty="0" smtClean="0"/>
              <a:t>“What About Timothy And Paul?”</a:t>
            </a:r>
            <a:endParaRPr lang="en-US" sz="3100" dirty="0"/>
          </a:p>
        </p:txBody>
      </p:sp>
      <p:sp>
        <p:nvSpPr>
          <p:cNvPr id="3" name="Content Placeholder 2"/>
          <p:cNvSpPr>
            <a:spLocks noGrp="1"/>
          </p:cNvSpPr>
          <p:nvPr>
            <p:ph idx="1"/>
          </p:nvPr>
        </p:nvSpPr>
        <p:spPr/>
        <p:txBody>
          <a:bodyPr>
            <a:noAutofit/>
          </a:bodyPr>
          <a:lstStyle/>
          <a:p>
            <a:pPr marL="342900" indent="-342900">
              <a:buFont typeface="Arial" pitchFamily="34" charset="0"/>
              <a:buChar char="•"/>
            </a:pPr>
            <a:r>
              <a:rPr lang="en-US" sz="2400" dirty="0" smtClean="0">
                <a:solidFill>
                  <a:schemeClr val="tx2"/>
                </a:solidFill>
              </a:rPr>
              <a:t>I Timothy 1:2, 18 </a:t>
            </a:r>
            <a:r>
              <a:rPr lang="en-US" sz="2400" b="0" dirty="0" smtClean="0"/>
              <a:t>– </a:t>
            </a:r>
            <a:r>
              <a:rPr lang="en-US" sz="2400" b="0" i="1" dirty="0" smtClean="0"/>
              <a:t>“To Timothy, a </a:t>
            </a:r>
            <a:r>
              <a:rPr lang="en-US" sz="2400" i="1" dirty="0" smtClean="0"/>
              <a:t>true son </a:t>
            </a:r>
            <a:r>
              <a:rPr lang="en-US" sz="2400" b="0" i="1" dirty="0" smtClean="0"/>
              <a:t>in the faith … This charge I commit to you, </a:t>
            </a:r>
            <a:r>
              <a:rPr lang="en-US" sz="2400" i="1" dirty="0" smtClean="0"/>
              <a:t>son</a:t>
            </a:r>
            <a:r>
              <a:rPr lang="en-US" sz="2400" b="0" i="1" dirty="0" smtClean="0"/>
              <a:t> Timothy, …”</a:t>
            </a:r>
          </a:p>
          <a:p>
            <a:pPr marL="342900" indent="-342900">
              <a:buFont typeface="Arial" pitchFamily="34" charset="0"/>
              <a:buChar char="•"/>
            </a:pPr>
            <a:r>
              <a:rPr lang="en-US" sz="2400" dirty="0" smtClean="0">
                <a:solidFill>
                  <a:schemeClr val="tx2"/>
                </a:solidFill>
              </a:rPr>
              <a:t>Titus 1:4 </a:t>
            </a:r>
            <a:r>
              <a:rPr lang="en-US" sz="2400" b="0" dirty="0" smtClean="0"/>
              <a:t>– </a:t>
            </a:r>
            <a:r>
              <a:rPr lang="en-US" sz="2400" b="0" i="1" dirty="0" smtClean="0"/>
              <a:t>“To Titus, a true </a:t>
            </a:r>
            <a:r>
              <a:rPr lang="en-US" sz="2400" i="1" dirty="0" smtClean="0"/>
              <a:t>son</a:t>
            </a:r>
            <a:r>
              <a:rPr lang="en-US" sz="2400" b="0" i="1" dirty="0" smtClean="0"/>
              <a:t> in our common faith …”</a:t>
            </a:r>
          </a:p>
          <a:p>
            <a:pPr marL="342900" indent="-342900">
              <a:buFont typeface="Arial" pitchFamily="34" charset="0"/>
              <a:buChar char="•"/>
            </a:pPr>
            <a:r>
              <a:rPr lang="en-US" sz="2400" dirty="0" smtClean="0">
                <a:solidFill>
                  <a:schemeClr val="tx2"/>
                </a:solidFill>
              </a:rPr>
              <a:t>Philemon 10</a:t>
            </a:r>
            <a:r>
              <a:rPr lang="en-US" sz="2400" b="0" dirty="0" smtClean="0"/>
              <a:t> – </a:t>
            </a:r>
            <a:r>
              <a:rPr lang="en-US" sz="2400" b="0" i="1" dirty="0" smtClean="0"/>
              <a:t>“for </a:t>
            </a:r>
            <a:r>
              <a:rPr lang="en-US" sz="2400" i="1" dirty="0" smtClean="0"/>
              <a:t>my son </a:t>
            </a:r>
            <a:r>
              <a:rPr lang="en-US" sz="2400" i="1" dirty="0" err="1" smtClean="0"/>
              <a:t>Onesimus</a:t>
            </a:r>
            <a:r>
              <a:rPr lang="en-US" sz="2400" b="0" i="1" dirty="0" smtClean="0"/>
              <a:t>, whom </a:t>
            </a:r>
            <a:r>
              <a:rPr lang="en-US" sz="2400" i="1" dirty="0" smtClean="0"/>
              <a:t>I have begotten</a:t>
            </a:r>
            <a:r>
              <a:rPr lang="en-US" sz="2400" b="0" i="1" dirty="0" smtClean="0"/>
              <a:t> …”</a:t>
            </a:r>
          </a:p>
          <a:p>
            <a:pPr marL="342900" indent="-342900">
              <a:buFont typeface="Arial" pitchFamily="34" charset="0"/>
              <a:buChar char="•"/>
            </a:pPr>
            <a:r>
              <a:rPr lang="en-US" sz="2400" b="0" dirty="0" smtClean="0"/>
              <a:t>Personal “begetting” and “raising” in the faith – not given to complete strangers, because of their office.</a:t>
            </a:r>
          </a:p>
          <a:p>
            <a:r>
              <a:rPr lang="en-US" sz="2400" b="0" i="1" dirty="0" smtClean="0"/>
              <a:t>“But </a:t>
            </a:r>
            <a:r>
              <a:rPr lang="en-US" sz="2400" b="0" i="1" dirty="0"/>
              <a:t>you know his proven character, that </a:t>
            </a:r>
            <a:r>
              <a:rPr lang="en-US" sz="2400" i="1" u="sng" dirty="0"/>
              <a:t>as</a:t>
            </a:r>
            <a:r>
              <a:rPr lang="en-US" sz="2400" i="1" dirty="0"/>
              <a:t> a </a:t>
            </a:r>
            <a:r>
              <a:rPr lang="en-US" sz="2400" i="1" u="sng" dirty="0"/>
              <a:t>son</a:t>
            </a:r>
            <a:r>
              <a:rPr lang="en-US" sz="2400" i="1" dirty="0"/>
              <a:t> with </a:t>
            </a:r>
            <a:r>
              <a:rPr lang="en-US" sz="2400" i="1" u="sng" dirty="0"/>
              <a:t>his father</a:t>
            </a:r>
            <a:r>
              <a:rPr lang="en-US" sz="2400" i="1" dirty="0"/>
              <a:t> he served with me </a:t>
            </a:r>
            <a:r>
              <a:rPr lang="en-US" sz="2400" b="0" i="1" dirty="0"/>
              <a:t>in the gospel</a:t>
            </a:r>
            <a:r>
              <a:rPr lang="en-US" sz="2400" b="0" i="1" dirty="0" smtClean="0"/>
              <a:t>.” </a:t>
            </a:r>
            <a:r>
              <a:rPr lang="en-US" sz="2400" b="0" i="1" dirty="0"/>
              <a:t>(</a:t>
            </a:r>
            <a:r>
              <a:rPr lang="en-US" sz="2400" dirty="0">
                <a:solidFill>
                  <a:schemeClr val="tx2"/>
                </a:solidFill>
              </a:rPr>
              <a:t>Philippians </a:t>
            </a:r>
            <a:r>
              <a:rPr lang="en-US" sz="2400" dirty="0" smtClean="0">
                <a:solidFill>
                  <a:schemeClr val="tx2"/>
                </a:solidFill>
              </a:rPr>
              <a:t>2:22</a:t>
            </a:r>
            <a:r>
              <a:rPr lang="en-US" sz="2400" b="0" dirty="0" smtClean="0"/>
              <a:t>) … </a:t>
            </a:r>
            <a:r>
              <a:rPr lang="en-US" sz="2400" i="1" dirty="0" smtClean="0">
                <a:solidFill>
                  <a:schemeClr val="tx2"/>
                </a:solidFill>
              </a:rPr>
              <a:t>Metaphor</a:t>
            </a:r>
            <a:r>
              <a:rPr lang="en-US" sz="2400" b="0" dirty="0" smtClean="0">
                <a:solidFill>
                  <a:schemeClr val="tx2"/>
                </a:solidFill>
              </a:rPr>
              <a:t> </a:t>
            </a:r>
            <a:r>
              <a:rPr lang="en-US" sz="2400" b="0" dirty="0" smtClean="0"/>
              <a:t>for their close relationship – not title!</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Tree>
    <p:extLst>
      <p:ext uri="{BB962C8B-B14F-4D97-AF65-F5344CB8AC3E}">
        <p14:creationId xmlns:p14="http://schemas.microsoft.com/office/powerpoint/2010/main" val="2588479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Bible Qualifications For Pope?</a:t>
            </a:r>
            <a:endParaRPr lang="en-US" dirty="0"/>
          </a:p>
        </p:txBody>
      </p:sp>
      <p:sp>
        <p:nvSpPr>
          <p:cNvPr id="3" name="Content Placeholder 2"/>
          <p:cNvSpPr>
            <a:spLocks noGrp="1"/>
          </p:cNvSpPr>
          <p:nvPr>
            <p:ph idx="1"/>
          </p:nvPr>
        </p:nvSpPr>
        <p:spPr/>
        <p:txBody>
          <a:bodyPr>
            <a:normAutofit lnSpcReduction="10000"/>
          </a:bodyPr>
          <a:lstStyle/>
          <a:p>
            <a:pPr marL="457200" indent="-457200">
              <a:spcBef>
                <a:spcPts val="300"/>
              </a:spcBef>
              <a:spcAft>
                <a:spcPts val="300"/>
              </a:spcAft>
              <a:buFont typeface="+mj-lt"/>
              <a:buAutoNum type="arabicPeriod" startAt="2"/>
            </a:pPr>
            <a:r>
              <a:rPr lang="en-US" sz="2400" b="0" dirty="0"/>
              <a:t>Where are the qualifications for a pope given in Scripture?  How does this compare with other officers of the church</a:t>
            </a:r>
            <a:r>
              <a:rPr lang="en-US" sz="2400" b="0" dirty="0" smtClean="0"/>
              <a:t>?</a:t>
            </a:r>
          </a:p>
          <a:p>
            <a:pPr marL="457200" indent="-457200">
              <a:spcBef>
                <a:spcPts val="300"/>
              </a:spcBef>
              <a:spcAft>
                <a:spcPts val="300"/>
              </a:spcAft>
              <a:buFont typeface="Arial" pitchFamily="34" charset="0"/>
              <a:buChar char="•"/>
            </a:pPr>
            <a:r>
              <a:rPr lang="en-US" sz="2400" i="1" u="sng" dirty="0" smtClean="0"/>
              <a:t>None!</a:t>
            </a:r>
            <a:r>
              <a:rPr lang="en-US" sz="2400" b="0" dirty="0" smtClean="0"/>
              <a:t>  Where are “cardinals”, “doctors”, “patriarchs”, etc.?</a:t>
            </a:r>
          </a:p>
          <a:p>
            <a:pPr>
              <a:spcBef>
                <a:spcPts val="300"/>
              </a:spcBef>
              <a:spcAft>
                <a:spcPts val="300"/>
              </a:spcAft>
            </a:pPr>
            <a:r>
              <a:rPr lang="en-US" sz="2400" b="0" i="1" dirty="0" smtClean="0"/>
              <a:t>“And </a:t>
            </a:r>
            <a:r>
              <a:rPr lang="en-US" sz="2400" i="1" dirty="0"/>
              <a:t>He Himself gave some to be </a:t>
            </a:r>
            <a:r>
              <a:rPr lang="en-US" sz="2400" i="1" baseline="30000" dirty="0" smtClean="0">
                <a:solidFill>
                  <a:schemeClr val="tx2"/>
                </a:solidFill>
              </a:rPr>
              <a:t>1</a:t>
            </a:r>
            <a:r>
              <a:rPr lang="en-US" sz="2400" i="1" dirty="0" smtClean="0"/>
              <a:t>apostles</a:t>
            </a:r>
            <a:r>
              <a:rPr lang="en-US" sz="2400" i="1" dirty="0"/>
              <a:t>, some </a:t>
            </a:r>
            <a:r>
              <a:rPr lang="en-US" sz="2400" i="1" baseline="30000" dirty="0" smtClean="0">
                <a:solidFill>
                  <a:schemeClr val="tx2"/>
                </a:solidFill>
              </a:rPr>
              <a:t>2</a:t>
            </a:r>
            <a:r>
              <a:rPr lang="en-US" sz="2400" i="1" dirty="0" smtClean="0"/>
              <a:t>prophets</a:t>
            </a:r>
            <a:r>
              <a:rPr lang="en-US" sz="2400" i="1" dirty="0"/>
              <a:t>, some </a:t>
            </a:r>
            <a:r>
              <a:rPr lang="en-US" sz="2400" i="1" baseline="30000" dirty="0" smtClean="0">
                <a:solidFill>
                  <a:schemeClr val="tx2"/>
                </a:solidFill>
              </a:rPr>
              <a:t>3</a:t>
            </a:r>
            <a:r>
              <a:rPr lang="en-US" sz="2400" i="1" dirty="0" smtClean="0"/>
              <a:t>evangelists</a:t>
            </a:r>
            <a:r>
              <a:rPr lang="en-US" sz="2400" i="1" dirty="0"/>
              <a:t>, and some </a:t>
            </a:r>
            <a:r>
              <a:rPr lang="en-US" sz="2400" i="1" baseline="30000" dirty="0" smtClean="0">
                <a:solidFill>
                  <a:schemeClr val="tx2"/>
                </a:solidFill>
              </a:rPr>
              <a:t>4</a:t>
            </a:r>
            <a:r>
              <a:rPr lang="en-US" sz="2400" i="1" dirty="0" smtClean="0"/>
              <a:t>pastors </a:t>
            </a:r>
            <a:r>
              <a:rPr lang="en-US" sz="2400" i="1" dirty="0"/>
              <a:t>and teachers</a:t>
            </a:r>
            <a:r>
              <a:rPr lang="en-US" sz="2400" b="0" i="1" dirty="0" smtClean="0"/>
              <a:t>, </a:t>
            </a:r>
            <a:r>
              <a:rPr lang="en-US" sz="2400" b="0" i="1" dirty="0"/>
              <a:t>for the equipping of the saints for the work of ministry, for the edifying of the body of </a:t>
            </a:r>
            <a:r>
              <a:rPr lang="en-US" sz="2400" b="0" i="1" dirty="0" smtClean="0"/>
              <a:t>Christ …”</a:t>
            </a:r>
            <a:r>
              <a:rPr lang="en-US" sz="2400" dirty="0"/>
              <a:t> </a:t>
            </a:r>
            <a:r>
              <a:rPr lang="en-US" sz="2400" b="0" dirty="0" smtClean="0"/>
              <a:t>(</a:t>
            </a:r>
            <a:r>
              <a:rPr lang="en-US" sz="2400" dirty="0">
                <a:solidFill>
                  <a:schemeClr val="tx2"/>
                </a:solidFill>
              </a:rPr>
              <a:t>Ephesians </a:t>
            </a:r>
            <a:r>
              <a:rPr lang="en-US" sz="2400" dirty="0" smtClean="0">
                <a:solidFill>
                  <a:schemeClr val="tx2"/>
                </a:solidFill>
              </a:rPr>
              <a:t>4:11-12</a:t>
            </a:r>
            <a:r>
              <a:rPr lang="en-US" sz="2400" b="0" dirty="0" smtClean="0"/>
              <a:t>; see: </a:t>
            </a:r>
            <a:r>
              <a:rPr lang="en-US" sz="2400" dirty="0" smtClean="0">
                <a:solidFill>
                  <a:schemeClr val="tx2"/>
                </a:solidFill>
              </a:rPr>
              <a:t>Acts 20:17, 28; I Peter 5:1-5</a:t>
            </a:r>
            <a:r>
              <a:rPr lang="en-US" sz="2400" b="0" dirty="0" smtClean="0"/>
              <a:t>)</a:t>
            </a:r>
            <a:endParaRPr lang="en-US" sz="2400" b="0" dirty="0"/>
          </a:p>
          <a:p>
            <a:pPr>
              <a:spcBef>
                <a:spcPts val="300"/>
              </a:spcBef>
              <a:spcAft>
                <a:spcPts val="300"/>
              </a:spcAft>
            </a:pPr>
            <a:r>
              <a:rPr lang="en-US" sz="2400" b="0" i="1" dirty="0" smtClean="0"/>
              <a:t>“A bishop then </a:t>
            </a:r>
            <a:r>
              <a:rPr lang="en-US" sz="2400" i="1" dirty="0" smtClean="0"/>
              <a:t>must be </a:t>
            </a:r>
            <a:r>
              <a:rPr lang="en-US" sz="2400" b="0" i="1" dirty="0" smtClean="0"/>
              <a:t>… Likewise deacons </a:t>
            </a:r>
            <a:r>
              <a:rPr lang="en-US" sz="2400" i="1" dirty="0" smtClean="0"/>
              <a:t>must be </a:t>
            </a:r>
            <a:r>
              <a:rPr lang="en-US" sz="2400" b="0" i="1" dirty="0" smtClean="0"/>
              <a:t>…”</a:t>
            </a:r>
            <a:r>
              <a:rPr lang="en-US" sz="2400" b="0" dirty="0" smtClean="0"/>
              <a:t> (</a:t>
            </a:r>
            <a:r>
              <a:rPr lang="en-US" sz="2400" dirty="0" smtClean="0">
                <a:solidFill>
                  <a:schemeClr val="tx2"/>
                </a:solidFill>
              </a:rPr>
              <a:t>I Timothy 3:1-13; Titus 1:7-9</a:t>
            </a:r>
            <a:r>
              <a:rPr lang="en-US" sz="2400" b="0" dirty="0" smtClean="0"/>
              <a:t>)</a:t>
            </a:r>
            <a:endParaRPr lang="en-US" sz="2400"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Tree>
    <p:extLst>
      <p:ext uri="{BB962C8B-B14F-4D97-AF65-F5344CB8AC3E}">
        <p14:creationId xmlns:p14="http://schemas.microsoft.com/office/powerpoint/2010/main" val="3699352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Was Peter the First Pope?</a:t>
            </a:r>
            <a:endParaRPr lang="en-US" dirty="0"/>
          </a:p>
        </p:txBody>
      </p:sp>
      <p:sp>
        <p:nvSpPr>
          <p:cNvPr id="3" name="Content Placeholder 2"/>
          <p:cNvSpPr>
            <a:spLocks noGrp="1"/>
          </p:cNvSpPr>
          <p:nvPr>
            <p:ph idx="1"/>
          </p:nvPr>
        </p:nvSpPr>
        <p:spPr/>
        <p:txBody>
          <a:bodyPr>
            <a:noAutofit/>
          </a:bodyPr>
          <a:lstStyle/>
          <a:p>
            <a:pPr>
              <a:spcBef>
                <a:spcPts val="300"/>
              </a:spcBef>
              <a:spcAft>
                <a:spcPts val="300"/>
              </a:spcAft>
            </a:pPr>
            <a:r>
              <a:rPr lang="en-US" sz="2400" b="0" dirty="0" smtClean="0"/>
              <a:t>“The Lord made Simon alone, whom he named Peter, the ‘rock’ of his Church.  He gave him the keys of his Church and instituted him shepherd of the whole flock” (</a:t>
            </a:r>
            <a:r>
              <a:rPr lang="en-US" sz="2400" b="0" i="1" dirty="0" smtClean="0"/>
              <a:t>The Catechism of the Catholic Church</a:t>
            </a:r>
            <a:r>
              <a:rPr lang="en-US" sz="2400" b="0" dirty="0" smtClean="0"/>
              <a:t>, 233)</a:t>
            </a:r>
          </a:p>
          <a:p>
            <a:pPr marL="346075" indent="-346075">
              <a:spcBef>
                <a:spcPts val="300"/>
              </a:spcBef>
              <a:spcAft>
                <a:spcPts val="300"/>
              </a:spcAft>
              <a:buFont typeface="+mj-lt"/>
              <a:buAutoNum type="arabicPeriod" startAt="3"/>
            </a:pPr>
            <a:r>
              <a:rPr lang="en-US" sz="2400" b="0" dirty="0" smtClean="0"/>
              <a:t>Catholics </a:t>
            </a:r>
            <a:r>
              <a:rPr lang="en-US" sz="2400" b="0" dirty="0"/>
              <a:t>look to Peter as their first pope.  </a:t>
            </a:r>
            <a:r>
              <a:rPr lang="en-US" sz="2400" dirty="0"/>
              <a:t>According to the Bible</a:t>
            </a:r>
            <a:r>
              <a:rPr lang="en-US" sz="2400" b="0" dirty="0"/>
              <a:t>, why does he </a:t>
            </a:r>
            <a:r>
              <a:rPr lang="en-US" sz="2400" i="1" dirty="0"/>
              <a:t>not</a:t>
            </a:r>
            <a:r>
              <a:rPr lang="en-US" sz="2400" b="0" dirty="0"/>
              <a:t> meet their qualifications of a being a pope</a:t>
            </a:r>
            <a:r>
              <a:rPr lang="en-US" sz="2400" b="0" dirty="0" smtClean="0"/>
              <a:t>?</a:t>
            </a:r>
          </a:p>
          <a:p>
            <a:pPr marL="346075" indent="-346075">
              <a:spcBef>
                <a:spcPts val="300"/>
              </a:spcBef>
              <a:spcAft>
                <a:spcPts val="300"/>
              </a:spcAft>
              <a:buFont typeface="Arial" pitchFamily="34" charset="0"/>
              <a:buChar char="•"/>
            </a:pPr>
            <a:r>
              <a:rPr lang="en-US" sz="2400" dirty="0" smtClean="0">
                <a:solidFill>
                  <a:schemeClr val="tx2"/>
                </a:solidFill>
              </a:rPr>
              <a:t>Matthew 18:18</a:t>
            </a:r>
            <a:r>
              <a:rPr lang="en-US" sz="2400" b="0" dirty="0" smtClean="0"/>
              <a:t> – Other apostles could also bind &amp; loose</a:t>
            </a:r>
          </a:p>
          <a:p>
            <a:pPr marL="346075" indent="-346075">
              <a:spcBef>
                <a:spcPts val="300"/>
              </a:spcBef>
              <a:spcAft>
                <a:spcPts val="300"/>
              </a:spcAft>
              <a:buFont typeface="Arial" pitchFamily="34" charset="0"/>
              <a:buChar char="•"/>
            </a:pPr>
            <a:r>
              <a:rPr lang="en-US" sz="2400" dirty="0" smtClean="0">
                <a:solidFill>
                  <a:schemeClr val="tx2"/>
                </a:solidFill>
              </a:rPr>
              <a:t>Matthew 19:28</a:t>
            </a:r>
            <a:r>
              <a:rPr lang="en-US" sz="2400" b="0" dirty="0" smtClean="0"/>
              <a:t> – The apostles ruled on </a:t>
            </a:r>
            <a:r>
              <a:rPr lang="en-US" sz="2400" b="0" i="1" dirty="0" smtClean="0"/>
              <a:t>“twelve thrones”</a:t>
            </a:r>
            <a:r>
              <a:rPr lang="en-US" sz="2400" b="0" dirty="0" smtClean="0"/>
              <a:t> – not 1 and 11.</a:t>
            </a:r>
          </a:p>
          <a:p>
            <a:pPr marL="346075" indent="-346075">
              <a:spcBef>
                <a:spcPts val="300"/>
              </a:spcBef>
              <a:spcAft>
                <a:spcPts val="300"/>
              </a:spcAft>
              <a:buFont typeface="Arial" pitchFamily="34" charset="0"/>
              <a:buChar char="•"/>
            </a:pPr>
            <a:r>
              <a:rPr lang="en-US" sz="2400" dirty="0" smtClean="0">
                <a:solidFill>
                  <a:schemeClr val="tx2"/>
                </a:solidFill>
              </a:rPr>
              <a:t>I Peter 1:1; 5:1 </a:t>
            </a:r>
            <a:r>
              <a:rPr lang="en-US" sz="2400" b="0" dirty="0" smtClean="0"/>
              <a:t>- Only an </a:t>
            </a:r>
            <a:r>
              <a:rPr lang="en-US" sz="2400" b="0" i="1" dirty="0" smtClean="0"/>
              <a:t>“apostle”</a:t>
            </a:r>
            <a:r>
              <a:rPr lang="en-US" sz="2400" b="0" dirty="0" smtClean="0"/>
              <a:t> and </a:t>
            </a:r>
            <a:r>
              <a:rPr lang="en-US" sz="2400" b="0" i="1" dirty="0" smtClean="0"/>
              <a:t>“fellow elder”</a:t>
            </a:r>
            <a:endParaRPr lang="en-US" sz="2400" b="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Tree>
    <p:extLst>
      <p:ext uri="{BB962C8B-B14F-4D97-AF65-F5344CB8AC3E}">
        <p14:creationId xmlns:p14="http://schemas.microsoft.com/office/powerpoint/2010/main" val="12696202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7600" i="1" dirty="0" smtClean="0"/>
              <a:t>Catholicism</a:t>
            </a:r>
            <a:endParaRPr lang="en-US" sz="7600" i="1" dirty="0"/>
          </a:p>
        </p:txBody>
      </p:sp>
      <p:sp>
        <p:nvSpPr>
          <p:cNvPr id="61442" name="Rectangle 2"/>
          <p:cNvSpPr>
            <a:spLocks noGrp="1" noChangeArrowheads="1"/>
          </p:cNvSpPr>
          <p:nvPr>
            <p:ph type="body" idx="1"/>
          </p:nvPr>
        </p:nvSpPr>
        <p:spPr>
          <a:noFill/>
          <a:ln/>
        </p:spPr>
        <p:txBody>
          <a:bodyPr anchor="ctr" anchorCtr="1">
            <a:normAutofit/>
          </a:bodyPr>
          <a:lstStyle/>
          <a:p>
            <a:pPr algn="ctr">
              <a:buFontTx/>
              <a:buNone/>
            </a:pPr>
            <a:r>
              <a:rPr lang="en-US" sz="4400" b="1" dirty="0" smtClean="0"/>
              <a:t>Section #2</a:t>
            </a:r>
            <a:endParaRPr lang="en-US" sz="4400" b="1" dirty="0"/>
          </a:p>
        </p:txBody>
      </p:sp>
      <p:sp>
        <p:nvSpPr>
          <p:cNvPr id="5" name="Slide Number Placeholder 5"/>
          <p:cNvSpPr>
            <a:spLocks noGrp="1"/>
          </p:cNvSpPr>
          <p:nvPr>
            <p:ph type="sldNum" sz="quarter" idx="11"/>
          </p:nvPr>
        </p:nvSpPr>
        <p:spPr/>
        <p:txBody>
          <a:bodyPr/>
          <a:lstStyle/>
          <a:p>
            <a:fld id="{ACD1CB12-4225-4340-AB85-BE6AFAD79D94}" type="slidenum">
              <a:rPr lang="en-US"/>
              <a:pPr/>
              <a:t>2</a:t>
            </a:fld>
            <a:endParaRPr lang="en-US"/>
          </a:p>
        </p:txBody>
      </p:sp>
    </p:spTree>
    <p:extLst>
      <p:ext uri="{BB962C8B-B14F-4D97-AF65-F5344CB8AC3E}">
        <p14:creationId xmlns:p14="http://schemas.microsoft.com/office/powerpoint/2010/main" val="25962891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Was Peter the First Pope?</a:t>
            </a:r>
            <a:endParaRPr lang="en-US" dirty="0"/>
          </a:p>
        </p:txBody>
      </p:sp>
      <p:sp>
        <p:nvSpPr>
          <p:cNvPr id="3" name="Content Placeholder 2"/>
          <p:cNvSpPr>
            <a:spLocks noGrp="1"/>
          </p:cNvSpPr>
          <p:nvPr>
            <p:ph idx="1"/>
          </p:nvPr>
        </p:nvSpPr>
        <p:spPr/>
        <p:txBody>
          <a:bodyPr>
            <a:noAutofit/>
          </a:bodyPr>
          <a:lstStyle/>
          <a:p>
            <a:pPr>
              <a:spcBef>
                <a:spcPts val="300"/>
              </a:spcBef>
              <a:spcAft>
                <a:spcPts val="300"/>
              </a:spcAft>
            </a:pPr>
            <a:r>
              <a:rPr lang="en-US" sz="2400" b="0" dirty="0" smtClean="0"/>
              <a:t>“The Lord made Simon alone, whom he named Peter, the ‘</a:t>
            </a:r>
            <a:r>
              <a:rPr lang="en-US" sz="2400" dirty="0" smtClean="0"/>
              <a:t>rock</a:t>
            </a:r>
            <a:r>
              <a:rPr lang="en-US" sz="2400" b="0" dirty="0" smtClean="0"/>
              <a:t>’ of his Church.  He gave him </a:t>
            </a:r>
            <a:r>
              <a:rPr lang="en-US" sz="2400" dirty="0" smtClean="0"/>
              <a:t>the keys </a:t>
            </a:r>
            <a:r>
              <a:rPr lang="en-US" sz="2400" b="0" dirty="0" smtClean="0"/>
              <a:t>of his Church and instituted him </a:t>
            </a:r>
            <a:r>
              <a:rPr lang="en-US" sz="2400" dirty="0" smtClean="0"/>
              <a:t>shepherd</a:t>
            </a:r>
            <a:r>
              <a:rPr lang="en-US" sz="2400" b="0" dirty="0" smtClean="0"/>
              <a:t> of the whole flock” (</a:t>
            </a:r>
            <a:r>
              <a:rPr lang="en-US" sz="2400" b="0" i="1" dirty="0" smtClean="0"/>
              <a:t>The Catechism of the Catholic Church</a:t>
            </a:r>
            <a:r>
              <a:rPr lang="en-US" sz="2400" b="0" dirty="0" smtClean="0"/>
              <a:t>, 233)</a:t>
            </a:r>
          </a:p>
          <a:p>
            <a:pPr marL="346075" indent="-346075">
              <a:spcBef>
                <a:spcPts val="300"/>
              </a:spcBef>
              <a:spcAft>
                <a:spcPts val="300"/>
              </a:spcAft>
              <a:buFont typeface="+mj-lt"/>
              <a:buAutoNum type="arabicPeriod" startAt="3"/>
            </a:pPr>
            <a:r>
              <a:rPr lang="en-US" sz="2400" b="0" dirty="0" smtClean="0"/>
              <a:t>Catholics </a:t>
            </a:r>
            <a:r>
              <a:rPr lang="en-US" sz="2400" b="0" dirty="0"/>
              <a:t>look to Peter as their first pope.  </a:t>
            </a:r>
            <a:r>
              <a:rPr lang="en-US" sz="2400" dirty="0"/>
              <a:t>According to the Bible</a:t>
            </a:r>
            <a:r>
              <a:rPr lang="en-US" sz="2400" b="0" dirty="0"/>
              <a:t>, why does he </a:t>
            </a:r>
            <a:r>
              <a:rPr lang="en-US" sz="2400" i="1" dirty="0"/>
              <a:t>not</a:t>
            </a:r>
            <a:r>
              <a:rPr lang="en-US" sz="2400" b="0" dirty="0"/>
              <a:t> meet their qualifications of a being a pope</a:t>
            </a:r>
            <a:r>
              <a:rPr lang="en-US" sz="2400" b="0" dirty="0" smtClean="0"/>
              <a:t>?</a:t>
            </a:r>
            <a:br>
              <a:rPr lang="en-US" sz="2400" b="0" dirty="0" smtClean="0"/>
            </a:br>
            <a:endParaRPr lang="en-US" sz="2400" b="0" dirty="0" smtClean="0"/>
          </a:p>
          <a:p>
            <a:pPr marL="346075" indent="-346075">
              <a:spcBef>
                <a:spcPts val="300"/>
              </a:spcBef>
              <a:spcAft>
                <a:spcPts val="300"/>
              </a:spcAft>
              <a:buFont typeface="Arial" pitchFamily="34" charset="0"/>
              <a:buChar char="•"/>
            </a:pPr>
            <a:r>
              <a:rPr lang="en-US" sz="2400" dirty="0" smtClean="0">
                <a:solidFill>
                  <a:schemeClr val="tx2"/>
                </a:solidFill>
              </a:rPr>
              <a:t>Matthew 19:28</a:t>
            </a:r>
            <a:r>
              <a:rPr lang="en-US" sz="2400" b="0" dirty="0" smtClean="0"/>
              <a:t> – The apostles ruled on </a:t>
            </a:r>
            <a:r>
              <a:rPr lang="en-US" sz="2400" b="0" i="1" dirty="0" smtClean="0"/>
              <a:t>“twelve thrones”</a:t>
            </a:r>
            <a:r>
              <a:rPr lang="en-US" sz="2400" b="0" dirty="0" smtClean="0"/>
              <a:t> – not 1 and 11.</a:t>
            </a:r>
          </a:p>
          <a:p>
            <a:pPr marL="346075" indent="-346075">
              <a:spcBef>
                <a:spcPts val="300"/>
              </a:spcBef>
              <a:spcAft>
                <a:spcPts val="300"/>
              </a:spcAft>
              <a:buFont typeface="Arial" pitchFamily="34" charset="0"/>
              <a:buChar char="•"/>
            </a:pPr>
            <a:r>
              <a:rPr lang="en-US" sz="2400" dirty="0" smtClean="0">
                <a:solidFill>
                  <a:schemeClr val="tx2"/>
                </a:solidFill>
              </a:rPr>
              <a:t>I Peter 1:1; 5:1 </a:t>
            </a:r>
            <a:r>
              <a:rPr lang="en-US" sz="2400" b="0" dirty="0" smtClean="0"/>
              <a:t>- Only an </a:t>
            </a:r>
            <a:r>
              <a:rPr lang="en-US" sz="2400" b="0" i="1" dirty="0" smtClean="0"/>
              <a:t>“apostle”</a:t>
            </a:r>
            <a:r>
              <a:rPr lang="en-US" sz="2400" b="0" dirty="0" smtClean="0"/>
              <a:t> and </a:t>
            </a:r>
            <a:r>
              <a:rPr lang="en-US" sz="2400" b="0" i="1" dirty="0" smtClean="0"/>
              <a:t>“fellow elder”</a:t>
            </a:r>
            <a:endParaRPr lang="en-US" sz="2400" b="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Tree>
    <p:extLst>
      <p:ext uri="{BB962C8B-B14F-4D97-AF65-F5344CB8AC3E}">
        <p14:creationId xmlns:p14="http://schemas.microsoft.com/office/powerpoint/2010/main" val="360736991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300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Was Peter the First Pope?</a:t>
            </a:r>
            <a:endParaRPr lang="en-US" dirty="0"/>
          </a:p>
        </p:txBody>
      </p:sp>
      <p:sp>
        <p:nvSpPr>
          <p:cNvPr id="3" name="Content Placeholder 2"/>
          <p:cNvSpPr>
            <a:spLocks noGrp="1"/>
          </p:cNvSpPr>
          <p:nvPr>
            <p:ph idx="1"/>
          </p:nvPr>
        </p:nvSpPr>
        <p:spPr/>
        <p:txBody>
          <a:bodyPr>
            <a:normAutofit/>
          </a:bodyPr>
          <a:lstStyle/>
          <a:p>
            <a:pPr marL="346075" indent="-346075">
              <a:spcBef>
                <a:spcPts val="300"/>
              </a:spcBef>
              <a:spcAft>
                <a:spcPts val="300"/>
              </a:spcAft>
              <a:buFont typeface="Arial" pitchFamily="34" charset="0"/>
              <a:buChar char="•"/>
            </a:pPr>
            <a:r>
              <a:rPr lang="en-US" sz="2400" dirty="0" smtClean="0">
                <a:solidFill>
                  <a:schemeClr val="tx2"/>
                </a:solidFill>
              </a:rPr>
              <a:t>I Peter 2:25; 5:4</a:t>
            </a:r>
            <a:r>
              <a:rPr lang="en-US" sz="2400" b="0" dirty="0" smtClean="0"/>
              <a:t> – Jesus the only</a:t>
            </a:r>
            <a:r>
              <a:rPr lang="en-US" sz="2400" b="0" i="1" dirty="0" smtClean="0"/>
              <a:t> “Chief Shepherd”</a:t>
            </a:r>
          </a:p>
          <a:p>
            <a:pPr marL="346075" indent="-346075">
              <a:spcBef>
                <a:spcPts val="300"/>
              </a:spcBef>
              <a:spcAft>
                <a:spcPts val="300"/>
              </a:spcAft>
              <a:buFont typeface="Arial" pitchFamily="34" charset="0"/>
              <a:buChar char="•"/>
            </a:pPr>
            <a:r>
              <a:rPr lang="en-US" sz="2400" dirty="0" smtClean="0">
                <a:solidFill>
                  <a:schemeClr val="tx2"/>
                </a:solidFill>
              </a:rPr>
              <a:t>Matthew 8:14; I Corinthians 9:5 </a:t>
            </a:r>
            <a:r>
              <a:rPr lang="en-US" sz="2400" b="0" dirty="0" smtClean="0"/>
              <a:t>– Married after G. C.</a:t>
            </a:r>
          </a:p>
          <a:p>
            <a:pPr marL="346075" indent="-346075">
              <a:spcBef>
                <a:spcPts val="300"/>
              </a:spcBef>
              <a:spcAft>
                <a:spcPts val="300"/>
              </a:spcAft>
              <a:buFont typeface="Arial" pitchFamily="34" charset="0"/>
              <a:buChar char="•"/>
            </a:pPr>
            <a:r>
              <a:rPr lang="en-US" sz="2400" dirty="0" smtClean="0">
                <a:solidFill>
                  <a:schemeClr val="tx2"/>
                </a:solidFill>
              </a:rPr>
              <a:t>Acts 10:25-26</a:t>
            </a:r>
            <a:r>
              <a:rPr lang="en-US" sz="2400" b="0" dirty="0" smtClean="0"/>
              <a:t> – Refused worship as </a:t>
            </a:r>
            <a:r>
              <a:rPr lang="en-US" sz="2400" b="0" i="1" dirty="0" smtClean="0"/>
              <a:t>“</a:t>
            </a:r>
            <a:r>
              <a:rPr lang="en-US" sz="2400" i="1" dirty="0" smtClean="0"/>
              <a:t>also</a:t>
            </a:r>
            <a:r>
              <a:rPr lang="en-US" sz="2400" b="0" i="1" dirty="0" smtClean="0"/>
              <a:t> a man”</a:t>
            </a:r>
            <a:endParaRPr lang="en-US" sz="2400" b="0" dirty="0" smtClean="0"/>
          </a:p>
          <a:p>
            <a:pPr marL="346075" indent="-346075">
              <a:spcBef>
                <a:spcPts val="300"/>
              </a:spcBef>
              <a:spcAft>
                <a:spcPts val="300"/>
              </a:spcAft>
              <a:buFont typeface="Arial" pitchFamily="34" charset="0"/>
              <a:buChar char="•"/>
            </a:pPr>
            <a:r>
              <a:rPr lang="en-US" sz="2400" dirty="0" smtClean="0">
                <a:solidFill>
                  <a:schemeClr val="tx2"/>
                </a:solidFill>
              </a:rPr>
              <a:t>Acts 11 </a:t>
            </a:r>
            <a:r>
              <a:rPr lang="en-US" sz="2400" b="0" dirty="0" smtClean="0"/>
              <a:t>– Required witnesses and “called on the carpet”</a:t>
            </a:r>
          </a:p>
          <a:p>
            <a:pPr marL="346075" indent="-346075">
              <a:spcBef>
                <a:spcPts val="300"/>
              </a:spcBef>
              <a:spcAft>
                <a:spcPts val="300"/>
              </a:spcAft>
              <a:buFont typeface="Arial" pitchFamily="34" charset="0"/>
              <a:buChar char="•"/>
            </a:pPr>
            <a:r>
              <a:rPr lang="en-US" sz="2400" dirty="0" smtClean="0">
                <a:solidFill>
                  <a:schemeClr val="tx2"/>
                </a:solidFill>
              </a:rPr>
              <a:t>Acts 15</a:t>
            </a:r>
            <a:r>
              <a:rPr lang="en-US" sz="2400" b="0" dirty="0" smtClean="0"/>
              <a:t> – Witness, not final speaker or presiding</a:t>
            </a:r>
          </a:p>
          <a:p>
            <a:pPr marL="346075" indent="-346075">
              <a:spcBef>
                <a:spcPts val="300"/>
              </a:spcBef>
              <a:spcAft>
                <a:spcPts val="300"/>
              </a:spcAft>
              <a:buFont typeface="Arial" pitchFamily="34" charset="0"/>
              <a:buChar char="•"/>
            </a:pPr>
            <a:r>
              <a:rPr lang="en-US" sz="2400" dirty="0" smtClean="0">
                <a:solidFill>
                  <a:schemeClr val="tx2"/>
                </a:solidFill>
              </a:rPr>
              <a:t>Galatians 2:11-14 </a:t>
            </a:r>
            <a:r>
              <a:rPr lang="en-US" sz="2400" b="0" dirty="0" smtClean="0"/>
              <a:t>– Paul </a:t>
            </a:r>
            <a:r>
              <a:rPr lang="en-US" sz="2400" b="0" i="1" dirty="0" smtClean="0"/>
              <a:t>“withstood Peter to the face”</a:t>
            </a:r>
          </a:p>
          <a:p>
            <a:pPr marL="346075" indent="-346075">
              <a:spcBef>
                <a:spcPts val="300"/>
              </a:spcBef>
              <a:spcAft>
                <a:spcPts val="300"/>
              </a:spcAft>
              <a:buFont typeface="Arial" pitchFamily="34" charset="0"/>
              <a:buChar char="•"/>
            </a:pPr>
            <a:r>
              <a:rPr lang="en-US" sz="2400" dirty="0" smtClean="0">
                <a:solidFill>
                  <a:schemeClr val="tx2"/>
                </a:solidFill>
              </a:rPr>
              <a:t>II Corinthians 11:5; 12:11</a:t>
            </a:r>
            <a:r>
              <a:rPr lang="en-US" sz="2400" b="0" dirty="0" smtClean="0"/>
              <a:t> – Paul was not less than any other apostle.</a:t>
            </a:r>
          </a:p>
          <a:p>
            <a:pPr marL="346075" indent="-346075">
              <a:spcBef>
                <a:spcPts val="300"/>
              </a:spcBef>
              <a:spcAft>
                <a:spcPts val="300"/>
              </a:spcAft>
              <a:buFont typeface="Arial" pitchFamily="34" charset="0"/>
              <a:buChar char="•"/>
            </a:pPr>
            <a:r>
              <a:rPr lang="en-US" sz="2400" b="0" dirty="0" smtClean="0"/>
              <a:t>Paul dominates over Peter in most of </a:t>
            </a:r>
            <a:r>
              <a:rPr lang="en-US" sz="2400" dirty="0" smtClean="0">
                <a:solidFill>
                  <a:schemeClr val="tx2"/>
                </a:solidFill>
              </a:rPr>
              <a:t>Acts</a:t>
            </a:r>
            <a:r>
              <a:rPr lang="en-US" sz="2400" b="0" dirty="0" smtClean="0">
                <a:solidFill>
                  <a:schemeClr val="tx2"/>
                </a:solidFill>
              </a:rPr>
              <a:t> </a:t>
            </a:r>
            <a:r>
              <a:rPr lang="en-US" sz="2400" b="0" dirty="0" smtClean="0"/>
              <a:t>and epistles of NT.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Tree>
    <p:extLst>
      <p:ext uri="{BB962C8B-B14F-4D97-AF65-F5344CB8AC3E}">
        <p14:creationId xmlns:p14="http://schemas.microsoft.com/office/powerpoint/2010/main" val="1132410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par>
                          <p:cTn id="20" fill="hold">
                            <p:stCondLst>
                              <p:cond delay="10000"/>
                            </p:stCondLst>
                            <p:childTnLst>
                              <p:par>
                                <p:cTn id="21" presetID="10" presetClass="entr" presetSubtype="0" fill="hold" nodeType="afterEffect">
                                  <p:stCondLst>
                                    <p:cond delay="200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par>
                          <p:cTn id="24" fill="hold">
                            <p:stCondLst>
                              <p:cond delay="12500"/>
                            </p:stCondLst>
                            <p:childTnLst>
                              <p:par>
                                <p:cTn id="25" presetID="10" presetClass="entr" presetSubtype="0" fill="hold" nodeType="afterEffect">
                                  <p:stCondLst>
                                    <p:cond delay="200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par>
                          <p:cTn id="28" fill="hold">
                            <p:stCondLst>
                              <p:cond delay="15000"/>
                            </p:stCondLst>
                            <p:childTnLst>
                              <p:par>
                                <p:cTn id="29" presetID="10" presetClass="entr" presetSubtype="0" fill="hold" nodeType="afterEffect">
                                  <p:stCondLst>
                                    <p:cond delay="200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par>
                          <p:cTn id="32" fill="hold">
                            <p:stCondLst>
                              <p:cond delay="17500"/>
                            </p:stCondLst>
                            <p:childTnLst>
                              <p:par>
                                <p:cTn id="33" presetID="10" presetClass="entr" presetSubtype="0" fill="hold" nodeType="afterEffect">
                                  <p:stCondLst>
                                    <p:cond delay="200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Church Built on Peter?</a:t>
            </a:r>
            <a:endParaRPr lang="en-US" dirty="0"/>
          </a:p>
        </p:txBody>
      </p:sp>
      <p:sp>
        <p:nvSpPr>
          <p:cNvPr id="3" name="Content Placeholder 2"/>
          <p:cNvSpPr>
            <a:spLocks noGrp="1"/>
          </p:cNvSpPr>
          <p:nvPr>
            <p:ph idx="1"/>
          </p:nvPr>
        </p:nvSpPr>
        <p:spPr/>
        <p:txBody>
          <a:bodyPr>
            <a:normAutofit/>
          </a:bodyPr>
          <a:lstStyle/>
          <a:p>
            <a:pPr marL="346075" indent="-346075">
              <a:buFont typeface="+mj-lt"/>
              <a:buAutoNum type="arabicPeriod" startAt="4"/>
            </a:pPr>
            <a:r>
              <a:rPr lang="en-US" sz="2400" b="0" dirty="0" smtClean="0"/>
              <a:t>If </a:t>
            </a:r>
            <a:r>
              <a:rPr lang="en-US" sz="2400" b="0" dirty="0"/>
              <a:t>you were speaking to a Catholic friend, and she said, “In </a:t>
            </a:r>
            <a:r>
              <a:rPr lang="en-US" sz="2400" dirty="0">
                <a:solidFill>
                  <a:schemeClr val="tx2"/>
                </a:solidFill>
              </a:rPr>
              <a:t>Matthew 16:18</a:t>
            </a:r>
            <a:r>
              <a:rPr lang="en-US" sz="2400" b="0" dirty="0"/>
              <a:t>, Jesus said He would build His church upon the foundation of Peter, and He gave Peter special powers (i.e., keys, forgiveness) indicating he would be the first Pope.”  How would you respond</a:t>
            </a:r>
            <a:r>
              <a:rPr lang="en-US" sz="2400" b="0" dirty="0" smtClean="0"/>
              <a:t>?</a:t>
            </a:r>
            <a:endParaRPr lang="en-US" sz="2400"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a:p>
        </p:txBody>
      </p:sp>
    </p:spTree>
    <p:extLst>
      <p:ext uri="{BB962C8B-B14F-4D97-AF65-F5344CB8AC3E}">
        <p14:creationId xmlns:p14="http://schemas.microsoft.com/office/powerpoint/2010/main" val="27067144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Peter, The </a:t>
            </a:r>
            <a:r>
              <a:rPr lang="en-US" i="1" u="sng" dirty="0" smtClean="0"/>
              <a:t>Rock</a:t>
            </a:r>
            <a:r>
              <a:rPr lang="en-US" dirty="0" smtClean="0"/>
              <a:t> of the Church?</a:t>
            </a:r>
            <a:endParaRPr lang="en-US" dirty="0"/>
          </a:p>
        </p:txBody>
      </p:sp>
      <p:sp>
        <p:nvSpPr>
          <p:cNvPr id="3" name="Content Placeholder 2"/>
          <p:cNvSpPr>
            <a:spLocks noGrp="1"/>
          </p:cNvSpPr>
          <p:nvPr>
            <p:ph idx="1"/>
          </p:nvPr>
        </p:nvSpPr>
        <p:spPr/>
        <p:txBody>
          <a:bodyPr>
            <a:noAutofit/>
          </a:bodyPr>
          <a:lstStyle/>
          <a:p>
            <a:r>
              <a:rPr lang="en-US" sz="2400" b="0" i="1" dirty="0"/>
              <a:t>Simon Peter </a:t>
            </a:r>
            <a:r>
              <a:rPr lang="en-US" sz="2400" b="0" i="1" dirty="0" smtClean="0"/>
              <a:t>answered </a:t>
            </a:r>
            <a:r>
              <a:rPr lang="en-US" sz="2400" b="0" i="1" dirty="0"/>
              <a:t>and said, </a:t>
            </a:r>
            <a:r>
              <a:rPr lang="en-US" sz="2400" b="0" i="1" dirty="0" smtClean="0"/>
              <a:t>“You </a:t>
            </a:r>
            <a:r>
              <a:rPr lang="en-US" sz="2400" b="0" i="1" dirty="0"/>
              <a:t>are the Christ, the Son of the living </a:t>
            </a:r>
            <a:r>
              <a:rPr lang="en-US" sz="2400" b="0" i="1" dirty="0" smtClean="0"/>
              <a:t>God.” Jesus </a:t>
            </a:r>
            <a:r>
              <a:rPr lang="en-US" sz="2400" b="0" i="1" dirty="0"/>
              <a:t>answered and said to him, </a:t>
            </a:r>
            <a:r>
              <a:rPr lang="en-US" sz="2400" b="0" i="1" dirty="0" smtClean="0"/>
              <a:t>“</a:t>
            </a:r>
            <a:r>
              <a:rPr lang="en-US" sz="2400" i="1" dirty="0" smtClean="0"/>
              <a:t>Blessed </a:t>
            </a:r>
            <a:r>
              <a:rPr lang="en-US" sz="2400" i="1" dirty="0"/>
              <a:t>are you, Simon Bar-Jonah</a:t>
            </a:r>
            <a:r>
              <a:rPr lang="en-US" sz="2400" b="0" i="1" dirty="0"/>
              <a:t>, for flesh and blood has not revealed this to you, but My Father who is in </a:t>
            </a:r>
            <a:r>
              <a:rPr lang="en-US" sz="2400" b="0" i="1" dirty="0" smtClean="0"/>
              <a:t>heaven. And </a:t>
            </a:r>
            <a:r>
              <a:rPr lang="en-US" sz="2400" b="0" i="1" dirty="0"/>
              <a:t>I also say to you that </a:t>
            </a:r>
            <a:r>
              <a:rPr lang="en-US" sz="2400" i="1" u="sng" dirty="0"/>
              <a:t>you</a:t>
            </a:r>
            <a:r>
              <a:rPr lang="en-US" sz="2400" i="1" dirty="0"/>
              <a:t> are </a:t>
            </a:r>
            <a:r>
              <a:rPr lang="en-US" sz="2400" i="1" dirty="0" smtClean="0"/>
              <a:t>Peter, </a:t>
            </a:r>
            <a:r>
              <a:rPr lang="en-US" sz="2400" i="1" dirty="0"/>
              <a:t>and </a:t>
            </a:r>
            <a:r>
              <a:rPr lang="en-US" sz="2400" i="1" u="sng" dirty="0"/>
              <a:t>on this rock</a:t>
            </a:r>
            <a:r>
              <a:rPr lang="en-US" sz="2400" i="1" dirty="0"/>
              <a:t> </a:t>
            </a:r>
            <a:r>
              <a:rPr lang="en-US" sz="2400" i="1" dirty="0" smtClean="0"/>
              <a:t>I </a:t>
            </a:r>
            <a:r>
              <a:rPr lang="en-US" sz="2400" i="1" dirty="0"/>
              <a:t>will build My church</a:t>
            </a:r>
            <a:r>
              <a:rPr lang="en-US" sz="2400" b="0" i="1" dirty="0"/>
              <a:t>, and the </a:t>
            </a:r>
            <a:r>
              <a:rPr lang="en-US" sz="2400" i="1" dirty="0"/>
              <a:t>gates of Hades shall not prevail</a:t>
            </a:r>
            <a:r>
              <a:rPr lang="en-US" sz="2400" b="0" i="1" dirty="0"/>
              <a:t> against </a:t>
            </a:r>
            <a:r>
              <a:rPr lang="en-US" sz="2400" b="0" i="1" dirty="0" smtClean="0"/>
              <a:t>it. And </a:t>
            </a:r>
            <a:r>
              <a:rPr lang="en-US" sz="2400" b="0" i="1" dirty="0"/>
              <a:t>I will </a:t>
            </a:r>
            <a:r>
              <a:rPr lang="en-US" sz="2400" i="1" dirty="0"/>
              <a:t>give you the keys of the kingdom of heaven</a:t>
            </a:r>
            <a:r>
              <a:rPr lang="en-US" sz="2400" b="0" i="1" dirty="0"/>
              <a:t>, and </a:t>
            </a:r>
            <a:r>
              <a:rPr lang="en-US" sz="2400" i="1" dirty="0"/>
              <a:t>whatever you bind on earth will be bound in heaven</a:t>
            </a:r>
            <a:r>
              <a:rPr lang="en-US" sz="2400" b="0" i="1" dirty="0"/>
              <a:t>, and </a:t>
            </a:r>
            <a:r>
              <a:rPr lang="en-US" sz="2400" i="1" dirty="0"/>
              <a:t>whatever you loose on earth will be loosed in heaven</a:t>
            </a:r>
            <a:r>
              <a:rPr lang="en-US" sz="2400" b="0" i="1" dirty="0" smtClean="0"/>
              <a:t>.”  </a:t>
            </a:r>
            <a:r>
              <a:rPr lang="en-US" sz="2400" b="0" i="1" dirty="0"/>
              <a:t>Then He commanded His disciples that they should tell no one that He was Jesus the Christ.</a:t>
            </a:r>
            <a:r>
              <a:rPr lang="en-US" sz="2400" b="0" dirty="0"/>
              <a:t> (</a:t>
            </a:r>
            <a:r>
              <a:rPr lang="en-US" sz="2400" dirty="0">
                <a:solidFill>
                  <a:schemeClr val="tx2"/>
                </a:solidFill>
              </a:rPr>
              <a:t>Matthew </a:t>
            </a:r>
            <a:r>
              <a:rPr lang="en-US" sz="2400" dirty="0" smtClean="0">
                <a:solidFill>
                  <a:schemeClr val="tx2"/>
                </a:solidFill>
              </a:rPr>
              <a:t>16:16-20</a:t>
            </a:r>
            <a:r>
              <a:rPr lang="en-US" sz="2400" b="0" dirty="0" smtClean="0"/>
              <a:t>)</a:t>
            </a:r>
            <a:endParaRPr lang="en-US" sz="2400"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a:p>
        </p:txBody>
      </p:sp>
    </p:spTree>
    <p:extLst>
      <p:ext uri="{BB962C8B-B14F-4D97-AF65-F5344CB8AC3E}">
        <p14:creationId xmlns:p14="http://schemas.microsoft.com/office/powerpoint/2010/main" val="37199618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Peter, a Rock or a Boulder?</a:t>
            </a:r>
            <a:endParaRPr lang="en-US" dirty="0"/>
          </a:p>
        </p:txBody>
      </p:sp>
      <p:sp>
        <p:nvSpPr>
          <p:cNvPr id="3" name="Content Placeholder 2"/>
          <p:cNvSpPr>
            <a:spLocks noGrp="1"/>
          </p:cNvSpPr>
          <p:nvPr>
            <p:ph idx="1"/>
          </p:nvPr>
        </p:nvSpPr>
        <p:spPr/>
        <p:txBody>
          <a:bodyPr>
            <a:noAutofit/>
          </a:bodyPr>
          <a:lstStyle/>
          <a:p>
            <a:r>
              <a:rPr lang="en-US" sz="2400" b="0" i="1" dirty="0"/>
              <a:t>Simon Peter </a:t>
            </a:r>
            <a:r>
              <a:rPr lang="en-US" sz="2400" b="0" i="1" dirty="0" smtClean="0"/>
              <a:t>(Gr., </a:t>
            </a:r>
            <a:r>
              <a:rPr lang="en-US" sz="2400" i="1" dirty="0" err="1" smtClean="0"/>
              <a:t>petros</a:t>
            </a:r>
            <a:r>
              <a:rPr lang="en-US" sz="2400" b="0" i="1" dirty="0" smtClean="0"/>
              <a:t>) answered </a:t>
            </a:r>
            <a:r>
              <a:rPr lang="en-US" sz="2400" b="0" i="1" dirty="0"/>
              <a:t>and said, </a:t>
            </a:r>
            <a:r>
              <a:rPr lang="en-US" sz="2400" b="0" i="1" dirty="0" smtClean="0"/>
              <a:t>“</a:t>
            </a:r>
            <a:r>
              <a:rPr lang="en-US" sz="2400" i="1" u="sng" dirty="0" smtClean="0"/>
              <a:t>You </a:t>
            </a:r>
            <a:r>
              <a:rPr lang="en-US" sz="2400" i="1" u="sng" dirty="0"/>
              <a:t>are the Christ</a:t>
            </a:r>
            <a:r>
              <a:rPr lang="en-US" sz="2400" i="1" dirty="0"/>
              <a:t>, the Son of the living </a:t>
            </a:r>
            <a:r>
              <a:rPr lang="en-US" sz="2400" i="1" dirty="0" smtClean="0"/>
              <a:t>God</a:t>
            </a:r>
            <a:r>
              <a:rPr lang="en-US" sz="2400" b="0" i="1" dirty="0" smtClean="0"/>
              <a:t>.” Jesus </a:t>
            </a:r>
            <a:r>
              <a:rPr lang="en-US" sz="2400" b="0" i="1" dirty="0"/>
              <a:t>answered and said to him, </a:t>
            </a:r>
            <a:r>
              <a:rPr lang="en-US" sz="2400" b="0" i="1" dirty="0" smtClean="0"/>
              <a:t>“Blessed </a:t>
            </a:r>
            <a:r>
              <a:rPr lang="en-US" sz="2400" b="0" i="1" dirty="0"/>
              <a:t>are you, Simon Bar-Jonah, for flesh and blood has not revealed this to you, but My Father who is in </a:t>
            </a:r>
            <a:r>
              <a:rPr lang="en-US" sz="2400" b="0" i="1" dirty="0" smtClean="0"/>
              <a:t>heaven. And </a:t>
            </a:r>
            <a:r>
              <a:rPr lang="en-US" sz="2400" b="0" i="1" dirty="0"/>
              <a:t>I also say to you that </a:t>
            </a:r>
            <a:r>
              <a:rPr lang="en-US" sz="2400" i="1" u="sng" dirty="0"/>
              <a:t>you are </a:t>
            </a:r>
            <a:r>
              <a:rPr lang="en-US" sz="2400" i="1" u="sng" dirty="0" smtClean="0"/>
              <a:t>Peter</a:t>
            </a:r>
            <a:r>
              <a:rPr lang="en-US" sz="2400" i="1" dirty="0"/>
              <a:t> </a:t>
            </a:r>
            <a:r>
              <a:rPr lang="en-US" sz="2400" b="0" i="1" dirty="0"/>
              <a:t>(Gr., </a:t>
            </a:r>
            <a:r>
              <a:rPr lang="en-US" sz="2400" i="1" dirty="0" err="1"/>
              <a:t>petros</a:t>
            </a:r>
            <a:r>
              <a:rPr lang="en-US" sz="2400" b="0" i="1" dirty="0"/>
              <a:t>)</a:t>
            </a:r>
            <a:r>
              <a:rPr lang="en-US" sz="2400" b="0" i="1" dirty="0" smtClean="0"/>
              <a:t>, </a:t>
            </a:r>
            <a:r>
              <a:rPr lang="en-US" sz="2400" b="0" i="1" dirty="0"/>
              <a:t>and </a:t>
            </a:r>
            <a:r>
              <a:rPr lang="en-US" sz="2400" i="1" u="sng" dirty="0"/>
              <a:t>on this rock</a:t>
            </a:r>
            <a:r>
              <a:rPr lang="en-US" sz="2400" i="1" dirty="0"/>
              <a:t> </a:t>
            </a:r>
            <a:r>
              <a:rPr lang="en-US" sz="2400" b="0" i="1" dirty="0" smtClean="0"/>
              <a:t>(Gr., </a:t>
            </a:r>
            <a:r>
              <a:rPr lang="en-US" sz="2400" i="1" dirty="0" err="1" smtClean="0"/>
              <a:t>petras</a:t>
            </a:r>
            <a:r>
              <a:rPr lang="en-US" sz="2400" b="0" i="1" dirty="0" smtClean="0"/>
              <a:t>) </a:t>
            </a:r>
            <a:r>
              <a:rPr lang="en-US" sz="2400" i="1" dirty="0" smtClean="0"/>
              <a:t>I </a:t>
            </a:r>
            <a:r>
              <a:rPr lang="en-US" sz="2400" i="1" dirty="0"/>
              <a:t>will build My church</a:t>
            </a:r>
            <a:r>
              <a:rPr lang="en-US" sz="2400" b="0" i="1" dirty="0"/>
              <a:t>, and the gates of Hades shall not prevail against </a:t>
            </a:r>
            <a:r>
              <a:rPr lang="en-US" sz="2400" b="0" i="1" dirty="0" smtClean="0"/>
              <a:t>it. And </a:t>
            </a:r>
            <a:r>
              <a:rPr lang="en-US" sz="2400" b="0" i="1" dirty="0"/>
              <a:t>I will give you the keys of the kingdom of heaven, and whatever you bind on earth will be bound in heaven, and whatever you loose on earth will be loosed in heaven</a:t>
            </a:r>
            <a:r>
              <a:rPr lang="en-US" sz="2400" b="0" i="1" dirty="0" smtClean="0"/>
              <a:t>.”  </a:t>
            </a:r>
            <a:r>
              <a:rPr lang="en-US" sz="2400" b="0" i="1" dirty="0"/>
              <a:t>Then He commanded His disciples that they should tell no one </a:t>
            </a:r>
            <a:r>
              <a:rPr lang="en-US" sz="2400" i="1" dirty="0"/>
              <a:t>that He was Jesus </a:t>
            </a:r>
            <a:r>
              <a:rPr lang="en-US" sz="2400" i="1" u="sng" dirty="0"/>
              <a:t>the Christ</a:t>
            </a:r>
            <a:r>
              <a:rPr lang="en-US" sz="2400" b="0" i="1" dirty="0"/>
              <a:t>.</a:t>
            </a:r>
            <a:r>
              <a:rPr lang="en-US" sz="2400" b="0" dirty="0"/>
              <a:t> (</a:t>
            </a:r>
            <a:r>
              <a:rPr lang="en-US" sz="2400" dirty="0">
                <a:solidFill>
                  <a:schemeClr val="tx2"/>
                </a:solidFill>
              </a:rPr>
              <a:t>Matthew </a:t>
            </a:r>
            <a:r>
              <a:rPr lang="en-US" sz="2400" dirty="0" smtClean="0">
                <a:solidFill>
                  <a:schemeClr val="tx2"/>
                </a:solidFill>
              </a:rPr>
              <a:t>16:16-20</a:t>
            </a:r>
            <a:r>
              <a:rPr lang="en-US" sz="2400" b="0" dirty="0" smtClean="0"/>
              <a:t>)</a:t>
            </a:r>
            <a:endParaRPr lang="en-US" sz="2400"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a:p>
        </p:txBody>
      </p:sp>
    </p:spTree>
    <p:extLst>
      <p:ext uri="{BB962C8B-B14F-4D97-AF65-F5344CB8AC3E}">
        <p14:creationId xmlns:p14="http://schemas.microsoft.com/office/powerpoint/2010/main" val="26847371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dirty="0" smtClean="0"/>
              <a:t>Peter, A Stone – not Foundation</a:t>
            </a:r>
            <a:endParaRPr lang="en-US" sz="3000" dirty="0"/>
          </a:p>
        </p:txBody>
      </p:sp>
      <p:sp>
        <p:nvSpPr>
          <p:cNvPr id="3" name="Content Placeholder 2"/>
          <p:cNvSpPr>
            <a:spLocks noGrp="1"/>
          </p:cNvSpPr>
          <p:nvPr>
            <p:ph idx="1"/>
          </p:nvPr>
        </p:nvSpPr>
        <p:spPr/>
        <p:txBody>
          <a:bodyPr>
            <a:normAutofit fontScale="92500" lnSpcReduction="20000"/>
          </a:bodyPr>
          <a:lstStyle/>
          <a:p>
            <a:pPr marL="346075" indent="-346075">
              <a:buFont typeface="+mj-lt"/>
              <a:buAutoNum type="arabicPeriod" startAt="4"/>
            </a:pPr>
            <a:r>
              <a:rPr lang="en-US" sz="2400" b="0" dirty="0" smtClean="0"/>
              <a:t>If </a:t>
            </a:r>
            <a:r>
              <a:rPr lang="en-US" sz="2400" b="0" dirty="0"/>
              <a:t>you were speaking to a Catholic friend, and she said, “In </a:t>
            </a:r>
            <a:r>
              <a:rPr lang="en-US" sz="2400" dirty="0">
                <a:solidFill>
                  <a:schemeClr val="tx2"/>
                </a:solidFill>
              </a:rPr>
              <a:t>Matthew 16:18</a:t>
            </a:r>
            <a:r>
              <a:rPr lang="en-US" sz="2400" b="0" dirty="0"/>
              <a:t>, Jesus said He would build His church upon the foundation of Peter, and He gave Peter special powers (i.e., keys, forgiveness) indicating he would be the first Pope.”  How would you respond</a:t>
            </a:r>
            <a:r>
              <a:rPr lang="en-US" sz="2400" b="0" dirty="0" smtClean="0"/>
              <a:t>?</a:t>
            </a:r>
          </a:p>
          <a:p>
            <a:pPr marL="346075" indent="-346075">
              <a:buFont typeface="+mj-lt"/>
              <a:buAutoNum type="arabicPeriod" startAt="4"/>
            </a:pPr>
            <a:endParaRPr lang="en-US" sz="2400" b="0" dirty="0"/>
          </a:p>
          <a:p>
            <a:pPr marL="346075" indent="-346075">
              <a:buFont typeface="Arial" pitchFamily="34" charset="0"/>
              <a:buChar char="•"/>
            </a:pPr>
            <a:r>
              <a:rPr lang="en-US" sz="2400" b="0" dirty="0" smtClean="0"/>
              <a:t>Church built on </a:t>
            </a:r>
            <a:r>
              <a:rPr lang="en-US" sz="2400" i="1" dirty="0" smtClean="0"/>
              <a:t>object</a:t>
            </a:r>
            <a:r>
              <a:rPr lang="en-US" sz="2400" b="0" dirty="0" smtClean="0"/>
              <a:t> of Peter’s confession – Jesus is the Christ, not Peter himself.</a:t>
            </a:r>
          </a:p>
          <a:p>
            <a:pPr marL="346075" indent="-346075">
              <a:buFont typeface="Arial" pitchFamily="34" charset="0"/>
              <a:buChar char="•"/>
            </a:pPr>
            <a:r>
              <a:rPr lang="en-US" sz="2400" b="0" dirty="0" smtClean="0"/>
              <a:t>Even if Aramaic, specifically translated as </a:t>
            </a:r>
            <a:r>
              <a:rPr lang="en-US" sz="2400" b="0" i="1" dirty="0" smtClean="0"/>
              <a:t>“stone”</a:t>
            </a:r>
            <a:r>
              <a:rPr lang="en-US" sz="2400" b="0" dirty="0" smtClean="0"/>
              <a:t> (</a:t>
            </a:r>
            <a:r>
              <a:rPr lang="en-US" sz="2400" dirty="0" smtClean="0">
                <a:solidFill>
                  <a:schemeClr val="tx2"/>
                </a:solidFill>
              </a:rPr>
              <a:t>John 1:42</a:t>
            </a:r>
            <a:r>
              <a:rPr lang="en-US" sz="2400" b="0" dirty="0" smtClean="0"/>
              <a:t>)</a:t>
            </a:r>
          </a:p>
          <a:p>
            <a:pPr marL="346075" indent="-346075">
              <a:buFont typeface="Arial" pitchFamily="34" charset="0"/>
              <a:buChar char="•"/>
            </a:pPr>
            <a:r>
              <a:rPr lang="en-US" sz="2400" dirty="0">
                <a:solidFill>
                  <a:schemeClr val="tx2"/>
                </a:solidFill>
              </a:rPr>
              <a:t>Matthew 18:18</a:t>
            </a:r>
            <a:r>
              <a:rPr lang="en-US" sz="2400" b="0" dirty="0"/>
              <a:t> – Other apostles could also bind &amp; </a:t>
            </a:r>
            <a:r>
              <a:rPr lang="en-US" sz="2400" b="0" dirty="0" smtClean="0"/>
              <a:t>loose</a:t>
            </a:r>
          </a:p>
          <a:p>
            <a:pPr marL="346075" indent="-346075">
              <a:buFont typeface="Arial" pitchFamily="34" charset="0"/>
              <a:buChar char="•"/>
            </a:pPr>
            <a:r>
              <a:rPr lang="en-US" sz="2400" dirty="0" smtClean="0">
                <a:solidFill>
                  <a:schemeClr val="tx2"/>
                </a:solidFill>
              </a:rPr>
              <a:t>I Peter 2:8 </a:t>
            </a:r>
            <a:r>
              <a:rPr lang="en-US" sz="2400" b="0" dirty="0" smtClean="0"/>
              <a:t>– Peter said Jesus was the foundation (Gr., </a:t>
            </a:r>
            <a:r>
              <a:rPr lang="en-US" sz="2400" b="0" i="1" dirty="0" err="1" smtClean="0"/>
              <a:t>petra</a:t>
            </a:r>
            <a:r>
              <a:rPr lang="en-US" sz="2400" b="0" dirty="0" smtClean="0"/>
              <a:t>)</a:t>
            </a:r>
            <a:endParaRPr lang="en-US" sz="2400" b="0" dirty="0"/>
          </a:p>
          <a:p>
            <a:pPr marL="346075" indent="-346075">
              <a:buFont typeface="Arial" pitchFamily="34" charset="0"/>
              <a:buChar char="•"/>
            </a:pPr>
            <a:r>
              <a:rPr lang="en-US" sz="2400" dirty="0" smtClean="0">
                <a:solidFill>
                  <a:schemeClr val="tx2"/>
                </a:solidFill>
              </a:rPr>
              <a:t>Acts 2, 10 </a:t>
            </a:r>
            <a:r>
              <a:rPr lang="en-US" sz="2400" b="0" dirty="0" smtClean="0"/>
              <a:t>– Offered gospel first to Jews and Gentiles</a:t>
            </a:r>
            <a:endParaRPr lang="en-US" sz="2400"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a:p>
        </p:txBody>
      </p:sp>
    </p:spTree>
    <p:extLst>
      <p:ext uri="{BB962C8B-B14F-4D97-AF65-F5344CB8AC3E}">
        <p14:creationId xmlns:p14="http://schemas.microsoft.com/office/powerpoint/2010/main" val="1011129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Other Catholic Proof Texts</a:t>
            </a:r>
            <a:endParaRPr lang="en-US" dirty="0"/>
          </a:p>
        </p:txBody>
      </p:sp>
      <p:sp>
        <p:nvSpPr>
          <p:cNvPr id="3" name="Content Placeholder 2"/>
          <p:cNvSpPr>
            <a:spLocks noGrp="1"/>
          </p:cNvSpPr>
          <p:nvPr>
            <p:ph idx="1"/>
          </p:nvPr>
        </p:nvSpPr>
        <p:spPr/>
        <p:txBody>
          <a:bodyPr>
            <a:normAutofit lnSpcReduction="10000"/>
          </a:bodyPr>
          <a:lstStyle/>
          <a:p>
            <a:pPr marL="342900" indent="-342900">
              <a:buFont typeface="Arial" pitchFamily="34" charset="0"/>
              <a:buChar char="•"/>
            </a:pPr>
            <a:r>
              <a:rPr lang="en-US" sz="2400" b="0" i="1" dirty="0"/>
              <a:t>Jesus said to Simon Peter, </a:t>
            </a:r>
            <a:r>
              <a:rPr lang="en-US" sz="2400" b="0" i="1" dirty="0" smtClean="0"/>
              <a:t>… “Feed </a:t>
            </a:r>
            <a:r>
              <a:rPr lang="en-US" sz="2400" b="0" i="1" dirty="0"/>
              <a:t>My lambs</a:t>
            </a:r>
            <a:r>
              <a:rPr lang="en-US" sz="2400" b="0" i="1" dirty="0" smtClean="0"/>
              <a:t>.”</a:t>
            </a:r>
            <a:r>
              <a:rPr lang="en-US" sz="2400" b="0" dirty="0" smtClean="0"/>
              <a:t> </a:t>
            </a:r>
            <a:r>
              <a:rPr lang="en-US" sz="2400" b="0" dirty="0"/>
              <a:t>(</a:t>
            </a:r>
            <a:r>
              <a:rPr lang="en-US" sz="2400" dirty="0">
                <a:solidFill>
                  <a:schemeClr val="tx2"/>
                </a:solidFill>
              </a:rPr>
              <a:t>John </a:t>
            </a:r>
            <a:r>
              <a:rPr lang="en-US" sz="2400" dirty="0" smtClean="0">
                <a:solidFill>
                  <a:schemeClr val="tx2"/>
                </a:solidFill>
              </a:rPr>
              <a:t>21:15-17</a:t>
            </a:r>
            <a:r>
              <a:rPr lang="en-US" sz="2400" b="0" dirty="0" smtClean="0"/>
              <a:t>; see also, </a:t>
            </a:r>
            <a:r>
              <a:rPr lang="en-US" sz="2400" dirty="0" smtClean="0">
                <a:solidFill>
                  <a:schemeClr val="tx2"/>
                </a:solidFill>
              </a:rPr>
              <a:t>Acts 20:17, 28; I Peter 5:1-4</a:t>
            </a:r>
            <a:r>
              <a:rPr lang="en-US" sz="2400" b="0" dirty="0" smtClean="0"/>
              <a:t>)</a:t>
            </a:r>
          </a:p>
          <a:p>
            <a:pPr marL="342900" indent="-342900">
              <a:buFont typeface="Arial" pitchFamily="34" charset="0"/>
              <a:buChar char="•"/>
            </a:pPr>
            <a:r>
              <a:rPr lang="en-US" sz="2400" b="0" i="1" dirty="0" smtClean="0"/>
              <a:t>“… at </a:t>
            </a:r>
            <a:r>
              <a:rPr lang="en-US" sz="2400" b="0" i="1" dirty="0"/>
              <a:t>least the </a:t>
            </a:r>
            <a:r>
              <a:rPr lang="en-US" sz="2400" i="1" dirty="0"/>
              <a:t>shadow of Peter </a:t>
            </a:r>
            <a:r>
              <a:rPr lang="en-US" sz="2400" b="0" i="1" dirty="0"/>
              <a:t>passing by might fall on some of </a:t>
            </a:r>
            <a:r>
              <a:rPr lang="en-US" sz="2400" b="0" i="1" dirty="0" smtClean="0"/>
              <a:t>them”</a:t>
            </a:r>
            <a:r>
              <a:rPr lang="en-US" sz="2400" b="0" dirty="0" smtClean="0"/>
              <a:t> </a:t>
            </a:r>
            <a:r>
              <a:rPr lang="en-US" sz="2400" b="0" dirty="0"/>
              <a:t>(</a:t>
            </a:r>
            <a:r>
              <a:rPr lang="en-US" sz="2400" dirty="0">
                <a:solidFill>
                  <a:schemeClr val="tx2"/>
                </a:solidFill>
              </a:rPr>
              <a:t>Acts </a:t>
            </a:r>
            <a:r>
              <a:rPr lang="en-US" sz="2400" dirty="0" smtClean="0">
                <a:solidFill>
                  <a:schemeClr val="tx2"/>
                </a:solidFill>
              </a:rPr>
              <a:t>5:15</a:t>
            </a:r>
            <a:r>
              <a:rPr lang="en-US" sz="2400" b="0" dirty="0" smtClean="0"/>
              <a:t>; see also, </a:t>
            </a:r>
            <a:r>
              <a:rPr lang="en-US" sz="2400" dirty="0" smtClean="0">
                <a:solidFill>
                  <a:schemeClr val="tx2"/>
                </a:solidFill>
              </a:rPr>
              <a:t>Acts 19:11</a:t>
            </a:r>
            <a:r>
              <a:rPr lang="en-US" sz="2400" b="0" dirty="0" smtClean="0"/>
              <a:t>)</a:t>
            </a:r>
          </a:p>
          <a:p>
            <a:pPr marL="342900" indent="-342900">
              <a:buFont typeface="Arial" pitchFamily="34" charset="0"/>
              <a:buChar char="•"/>
            </a:pPr>
            <a:r>
              <a:rPr lang="en-US" sz="2400" b="0" i="1" dirty="0" smtClean="0"/>
              <a:t>“Now </a:t>
            </a:r>
            <a:r>
              <a:rPr lang="en-US" sz="2400" b="0" i="1" dirty="0"/>
              <a:t>the </a:t>
            </a:r>
            <a:r>
              <a:rPr lang="en-US" sz="2400" i="1" u="sng" dirty="0"/>
              <a:t>names</a:t>
            </a:r>
            <a:r>
              <a:rPr lang="en-US" sz="2400" i="1" dirty="0"/>
              <a:t> of the twelve apostles </a:t>
            </a:r>
            <a:r>
              <a:rPr lang="en-US" sz="2400" b="0" i="1" dirty="0"/>
              <a:t>are these: </a:t>
            </a:r>
            <a:r>
              <a:rPr lang="en-US" sz="2400" i="1" u="sng" dirty="0"/>
              <a:t>first</a:t>
            </a:r>
            <a:r>
              <a:rPr lang="en-US" sz="2400" i="1" dirty="0"/>
              <a:t>, Simon</a:t>
            </a:r>
            <a:r>
              <a:rPr lang="en-US" sz="2400" b="0" i="1" dirty="0"/>
              <a:t>, who is called </a:t>
            </a:r>
            <a:r>
              <a:rPr lang="en-US" sz="2400" b="0" i="1" dirty="0" smtClean="0"/>
              <a:t>Peter …”</a:t>
            </a:r>
            <a:r>
              <a:rPr lang="en-US" sz="2400" b="0" dirty="0" smtClean="0"/>
              <a:t> </a:t>
            </a:r>
            <a:r>
              <a:rPr lang="en-US" sz="2400" b="0" dirty="0"/>
              <a:t>(</a:t>
            </a:r>
            <a:r>
              <a:rPr lang="en-US" sz="2400" dirty="0">
                <a:solidFill>
                  <a:schemeClr val="tx2"/>
                </a:solidFill>
              </a:rPr>
              <a:t>Matthew </a:t>
            </a:r>
            <a:r>
              <a:rPr lang="en-US" sz="2400" dirty="0" smtClean="0">
                <a:solidFill>
                  <a:schemeClr val="tx2"/>
                </a:solidFill>
              </a:rPr>
              <a:t>10:2</a:t>
            </a:r>
            <a:r>
              <a:rPr lang="en-US" sz="2400" b="0" dirty="0" smtClean="0"/>
              <a:t>)</a:t>
            </a:r>
            <a:endParaRPr lang="en-US" sz="2400" b="0" dirty="0"/>
          </a:p>
          <a:p>
            <a:pPr marL="342900" indent="-342900">
              <a:buFont typeface="Arial" pitchFamily="34" charset="0"/>
              <a:buChar char="•"/>
            </a:pPr>
            <a:r>
              <a:rPr lang="en-US" sz="2400" i="1" dirty="0" smtClean="0"/>
              <a:t>Circular Reasoning:</a:t>
            </a:r>
            <a:r>
              <a:rPr lang="en-US" sz="2400" b="0" i="1" dirty="0" smtClean="0"/>
              <a:t>  </a:t>
            </a:r>
            <a:r>
              <a:rPr lang="en-US" sz="2400" b="0" dirty="0" smtClean="0"/>
              <a:t>“Catholics take this to mean …”, “The Catholic Church says …”</a:t>
            </a:r>
          </a:p>
          <a:p>
            <a:pPr marL="342900" indent="-342900">
              <a:buFont typeface="Arial" pitchFamily="34" charset="0"/>
              <a:buChar char="•"/>
            </a:pPr>
            <a:r>
              <a:rPr lang="en-US" sz="2400" b="0" dirty="0" smtClean="0"/>
              <a:t>Cannot appeal to an authority, when the very challenge is its authority! (</a:t>
            </a:r>
            <a:r>
              <a:rPr lang="en-US" sz="2400" dirty="0" smtClean="0">
                <a:solidFill>
                  <a:schemeClr val="tx2"/>
                </a:solidFill>
              </a:rPr>
              <a:t>John 5:31</a:t>
            </a:r>
            <a:r>
              <a:rPr lang="en-US" sz="2400" b="0" dirty="0" smtClean="0"/>
              <a: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a:p>
        </p:txBody>
      </p:sp>
    </p:spTree>
    <p:extLst>
      <p:ext uri="{BB962C8B-B14F-4D97-AF65-F5344CB8AC3E}">
        <p14:creationId xmlns:p14="http://schemas.microsoft.com/office/powerpoint/2010/main" val="3525546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Studying With a Catholic</a:t>
            </a:r>
            <a:endParaRPr lang="en-US" dirty="0"/>
          </a:p>
        </p:txBody>
      </p:sp>
      <p:sp>
        <p:nvSpPr>
          <p:cNvPr id="3" name="Content Placeholder 2"/>
          <p:cNvSpPr>
            <a:spLocks noGrp="1"/>
          </p:cNvSpPr>
          <p:nvPr>
            <p:ph idx="1"/>
          </p:nvPr>
        </p:nvSpPr>
        <p:spPr/>
        <p:txBody>
          <a:bodyPr>
            <a:noAutofit/>
          </a:bodyPr>
          <a:lstStyle/>
          <a:p>
            <a:pPr marL="457200" indent="-457200">
              <a:buFont typeface="+mj-lt"/>
              <a:buAutoNum type="arabicPeriod"/>
            </a:pPr>
            <a:r>
              <a:rPr lang="en-US" sz="2400" b="0" dirty="0" smtClean="0"/>
              <a:t>Do </a:t>
            </a:r>
            <a:r>
              <a:rPr lang="en-US" sz="2400" i="1" dirty="0" smtClean="0"/>
              <a:t>not</a:t>
            </a:r>
            <a:r>
              <a:rPr lang="en-US" sz="2400" b="0" dirty="0" smtClean="0"/>
              <a:t> immediately </a:t>
            </a:r>
            <a:r>
              <a:rPr lang="en-US" sz="2400" b="0" dirty="0"/>
              <a:t>attack </a:t>
            </a:r>
            <a:r>
              <a:rPr lang="en-US" sz="2400" b="0" dirty="0" smtClean="0"/>
              <a:t>various doctrines peculiar to the Catholic church.</a:t>
            </a:r>
          </a:p>
          <a:p>
            <a:pPr marL="457200" indent="-457200">
              <a:buFont typeface="+mj-lt"/>
              <a:buAutoNum type="arabicPeriod"/>
            </a:pPr>
            <a:r>
              <a:rPr lang="en-US" sz="2400" b="0" dirty="0" smtClean="0"/>
              <a:t>Instead, seek </a:t>
            </a:r>
            <a:r>
              <a:rPr lang="en-US" sz="2400" b="0" dirty="0"/>
              <a:t>to establish </a:t>
            </a:r>
            <a:r>
              <a:rPr lang="en-US" sz="2400" b="0" dirty="0" smtClean="0"/>
              <a:t>a common, accepted standard </a:t>
            </a:r>
            <a:r>
              <a:rPr lang="en-US" sz="2400" b="0" dirty="0"/>
              <a:t>of </a:t>
            </a:r>
            <a:r>
              <a:rPr lang="en-US" sz="2400" b="0" dirty="0" smtClean="0"/>
              <a:t>authority.</a:t>
            </a:r>
          </a:p>
          <a:p>
            <a:pPr marL="457200" indent="-457200">
              <a:buFont typeface="+mj-lt"/>
              <a:buAutoNum type="arabicPeriod"/>
            </a:pPr>
            <a:r>
              <a:rPr lang="en-US" sz="2400" b="0" dirty="0" smtClean="0"/>
              <a:t>Ask, </a:t>
            </a:r>
            <a:r>
              <a:rPr lang="en-US" sz="2400" b="0" dirty="0" smtClean="0">
                <a:solidFill>
                  <a:schemeClr val="tx2"/>
                </a:solidFill>
              </a:rPr>
              <a:t>“Do you believe the Bible?”</a:t>
            </a:r>
            <a:r>
              <a:rPr lang="en-US" sz="2400" b="0" dirty="0" smtClean="0"/>
              <a:t> … If, “yes” ….</a:t>
            </a:r>
          </a:p>
          <a:p>
            <a:pPr marL="457200" indent="-457200">
              <a:buFont typeface="+mj-lt"/>
              <a:buAutoNum type="arabicPeriod"/>
            </a:pPr>
            <a:r>
              <a:rPr lang="en-US" sz="2400" b="0" dirty="0" smtClean="0"/>
              <a:t>Let them read </a:t>
            </a:r>
            <a:r>
              <a:rPr lang="en-US" sz="2400" b="0" dirty="0"/>
              <a:t>passages </a:t>
            </a:r>
            <a:r>
              <a:rPr lang="en-US" sz="2400" b="0" dirty="0" smtClean="0"/>
              <a:t>on the </a:t>
            </a:r>
            <a:r>
              <a:rPr lang="en-US" sz="2400" b="0" u="sng" dirty="0" smtClean="0">
                <a:solidFill>
                  <a:schemeClr val="tx2"/>
                </a:solidFill>
              </a:rPr>
              <a:t>sufficiency</a:t>
            </a:r>
            <a:r>
              <a:rPr lang="en-US" sz="2400" b="0" dirty="0" smtClean="0">
                <a:solidFill>
                  <a:schemeClr val="tx2"/>
                </a:solidFill>
              </a:rPr>
              <a:t> </a:t>
            </a:r>
            <a:r>
              <a:rPr lang="en-US" sz="2400" b="0" dirty="0">
                <a:solidFill>
                  <a:schemeClr val="tx2"/>
                </a:solidFill>
              </a:rPr>
              <a:t>of </a:t>
            </a:r>
            <a:r>
              <a:rPr lang="en-US" sz="2400" b="0" dirty="0" smtClean="0">
                <a:solidFill>
                  <a:schemeClr val="tx2"/>
                </a:solidFill>
              </a:rPr>
              <a:t>Scriptures</a:t>
            </a:r>
            <a:r>
              <a:rPr lang="en-US" sz="2400" b="0" dirty="0" smtClean="0"/>
              <a:t>.</a:t>
            </a:r>
          </a:p>
          <a:p>
            <a:pPr marL="457200" indent="-457200">
              <a:buFont typeface="+mj-lt"/>
              <a:buAutoNum type="arabicPeriod"/>
            </a:pPr>
            <a:r>
              <a:rPr lang="en-US" sz="2400" b="0" dirty="0" smtClean="0"/>
              <a:t>Acceptance of additional revelation contradicts their belief in the Bible.  No room for “Living Magisterium”.</a:t>
            </a:r>
          </a:p>
          <a:p>
            <a:pPr marL="457200" indent="-457200">
              <a:buFont typeface="+mj-lt"/>
              <a:buAutoNum type="arabicPeriod"/>
            </a:pPr>
            <a:r>
              <a:rPr lang="en-US" sz="2400" b="0" dirty="0" smtClean="0"/>
              <a:t>Until this is common belief … apples and oranges.</a:t>
            </a:r>
            <a:endParaRPr lang="en-US" sz="2400"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27</a:t>
            </a:fld>
            <a:endParaRPr lang="en-US"/>
          </a:p>
        </p:txBody>
      </p:sp>
    </p:spTree>
    <p:extLst>
      <p:ext uri="{BB962C8B-B14F-4D97-AF65-F5344CB8AC3E}">
        <p14:creationId xmlns:p14="http://schemas.microsoft.com/office/powerpoint/2010/main" val="1674590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7200" i="1" dirty="0" smtClean="0"/>
              <a:t>The Sufficiency of Scripture</a:t>
            </a:r>
            <a:endParaRPr lang="en-US" sz="7200" i="1" dirty="0"/>
          </a:p>
        </p:txBody>
      </p:sp>
      <p:sp>
        <p:nvSpPr>
          <p:cNvPr id="3" name="Text Placeholder 2"/>
          <p:cNvSpPr>
            <a:spLocks noGrp="1"/>
          </p:cNvSpPr>
          <p:nvPr>
            <p:ph type="body" idx="1"/>
          </p:nvPr>
        </p:nvSpPr>
        <p:spPr/>
        <p:txBody>
          <a:bodyPr>
            <a:normAutofit/>
          </a:bodyPr>
          <a:lstStyle/>
          <a:p>
            <a:r>
              <a:rPr lang="en-US" sz="3600" dirty="0" smtClean="0"/>
              <a:t>Established Standard</a:t>
            </a:r>
            <a:endParaRPr lang="en-US" sz="3600" dirty="0"/>
          </a:p>
        </p:txBody>
      </p:sp>
      <p:sp>
        <p:nvSpPr>
          <p:cNvPr id="4" name="Slide Number Placeholder 3"/>
          <p:cNvSpPr>
            <a:spLocks noGrp="1"/>
          </p:cNvSpPr>
          <p:nvPr>
            <p:ph type="sldNum" sz="quarter" idx="11"/>
          </p:nvPr>
        </p:nvSpPr>
        <p:spPr/>
        <p:txBody>
          <a:bodyPr/>
          <a:lstStyle/>
          <a:p>
            <a:fld id="{B6F15528-21DE-4FAA-801E-634DDDAF4B2B}" type="slidenum">
              <a:rPr lang="en-US" smtClean="0"/>
              <a:pPr/>
              <a:t>28</a:t>
            </a:fld>
            <a:endParaRPr lang="en-US"/>
          </a:p>
        </p:txBody>
      </p:sp>
    </p:spTree>
    <p:extLst>
      <p:ext uri="{BB962C8B-B14F-4D97-AF65-F5344CB8AC3E}">
        <p14:creationId xmlns:p14="http://schemas.microsoft.com/office/powerpoint/2010/main" val="19591992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Change In Doctrine?</a:t>
            </a:r>
            <a:endParaRPr lang="en-US" dirty="0"/>
          </a:p>
        </p:txBody>
      </p:sp>
      <p:sp>
        <p:nvSpPr>
          <p:cNvPr id="3" name="Content Placeholder 2"/>
          <p:cNvSpPr>
            <a:spLocks noGrp="1"/>
          </p:cNvSpPr>
          <p:nvPr>
            <p:ph idx="1"/>
          </p:nvPr>
        </p:nvSpPr>
        <p:spPr/>
        <p:txBody>
          <a:bodyPr>
            <a:noAutofit/>
          </a:bodyPr>
          <a:lstStyle/>
          <a:p>
            <a:pPr marL="457200" indent="-457200">
              <a:buFont typeface="+mj-lt"/>
              <a:buAutoNum type="arabicPeriod" startAt="5"/>
            </a:pPr>
            <a:r>
              <a:rPr lang="en-US" sz="2400" b="0" dirty="0"/>
              <a:t>Explain at least one passage that teaches latter revelations could not contradict established revelation</a:t>
            </a:r>
            <a:r>
              <a:rPr lang="en-US" sz="2400" b="0" dirty="0" smtClean="0"/>
              <a:t>?</a:t>
            </a:r>
          </a:p>
          <a:p>
            <a:r>
              <a:rPr lang="en-US" sz="2400" b="0" i="1" dirty="0" smtClean="0"/>
              <a:t>“I </a:t>
            </a:r>
            <a:r>
              <a:rPr lang="en-US" sz="2400" b="0" i="1" dirty="0"/>
              <a:t>marvel that </a:t>
            </a:r>
            <a:r>
              <a:rPr lang="en-US" sz="2400" i="1" dirty="0"/>
              <a:t>you are turning away so soon from Him </a:t>
            </a:r>
            <a:r>
              <a:rPr lang="en-US" sz="2400" b="0" i="1" dirty="0"/>
              <a:t>who called you in the grace of Christ, </a:t>
            </a:r>
            <a:r>
              <a:rPr lang="en-US" sz="2400" i="1" dirty="0"/>
              <a:t>to a different </a:t>
            </a:r>
            <a:r>
              <a:rPr lang="en-US" sz="2400" i="1" dirty="0" smtClean="0"/>
              <a:t>gospel, which </a:t>
            </a:r>
            <a:r>
              <a:rPr lang="en-US" sz="2400" i="1" dirty="0"/>
              <a:t>is not another</a:t>
            </a:r>
            <a:r>
              <a:rPr lang="en-US" sz="2400" b="0" i="1" dirty="0"/>
              <a:t>; but there are some who trouble you and </a:t>
            </a:r>
            <a:r>
              <a:rPr lang="en-US" sz="2400" i="1" dirty="0"/>
              <a:t>want to pervert the gospel of </a:t>
            </a:r>
            <a:r>
              <a:rPr lang="en-US" sz="2400" i="1" dirty="0" smtClean="0"/>
              <a:t>Christ</a:t>
            </a:r>
            <a:r>
              <a:rPr lang="en-US" sz="2400" b="0" i="1" dirty="0" smtClean="0"/>
              <a:t>. </a:t>
            </a:r>
            <a:r>
              <a:rPr lang="en-US" sz="2400" b="0" i="1" dirty="0"/>
              <a:t>But </a:t>
            </a:r>
            <a:r>
              <a:rPr lang="en-US" sz="2400" i="1" u="sng" dirty="0"/>
              <a:t>even if we</a:t>
            </a:r>
            <a:r>
              <a:rPr lang="en-US" sz="2400" b="0" i="1" dirty="0"/>
              <a:t>, or an </a:t>
            </a:r>
            <a:r>
              <a:rPr lang="en-US" sz="2400" i="1" u="sng" dirty="0"/>
              <a:t>angel from heaven</a:t>
            </a:r>
            <a:r>
              <a:rPr lang="en-US" sz="2400" i="1" dirty="0"/>
              <a:t>, preach </a:t>
            </a:r>
            <a:r>
              <a:rPr lang="en-US" sz="2400" i="1" u="sng" dirty="0"/>
              <a:t>any other </a:t>
            </a:r>
            <a:r>
              <a:rPr lang="en-US" sz="2400" i="1" dirty="0"/>
              <a:t>gospel </a:t>
            </a:r>
            <a:r>
              <a:rPr lang="en-US" sz="2400" b="0" i="1" dirty="0"/>
              <a:t>to you than what we have preached to you, </a:t>
            </a:r>
            <a:r>
              <a:rPr lang="en-US" sz="2400" i="1" u="sng" dirty="0"/>
              <a:t>let him be </a:t>
            </a:r>
            <a:r>
              <a:rPr lang="en-US" sz="2400" i="1" u="sng" dirty="0" smtClean="0"/>
              <a:t>accursed</a:t>
            </a:r>
            <a:r>
              <a:rPr lang="en-US" sz="2400" b="0" i="1" dirty="0" smtClean="0"/>
              <a:t>. </a:t>
            </a:r>
            <a:r>
              <a:rPr lang="en-US" sz="2400" b="0" i="1" dirty="0"/>
              <a:t>As we have said before, so now I say again, </a:t>
            </a:r>
            <a:r>
              <a:rPr lang="en-US" sz="2400" i="1" dirty="0"/>
              <a:t>if anyone preaches any other gospel </a:t>
            </a:r>
            <a:r>
              <a:rPr lang="en-US" sz="2400" b="0" i="1" dirty="0"/>
              <a:t>to you than what you have received, let him be accursed</a:t>
            </a:r>
            <a:r>
              <a:rPr lang="en-US" sz="2400" b="0" i="1" dirty="0" smtClean="0"/>
              <a:t>.”</a:t>
            </a:r>
            <a:r>
              <a:rPr lang="en-US" sz="2400" b="0" dirty="0"/>
              <a:t> (</a:t>
            </a:r>
            <a:r>
              <a:rPr lang="en-US" sz="2400" dirty="0">
                <a:solidFill>
                  <a:schemeClr val="tx2"/>
                </a:solidFill>
              </a:rPr>
              <a:t>Galatians </a:t>
            </a:r>
            <a:r>
              <a:rPr lang="en-US" sz="2400" dirty="0" smtClean="0">
                <a:solidFill>
                  <a:schemeClr val="tx2"/>
                </a:solidFill>
              </a:rPr>
              <a:t>1:6-9</a:t>
            </a:r>
            <a:r>
              <a:rPr lang="en-US" sz="2400" b="0" dirty="0" smtClean="0"/>
              <a:t>)</a:t>
            </a:r>
          </a:p>
          <a:p>
            <a:endParaRPr lang="en-US" sz="2400"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29</a:t>
            </a:fld>
            <a:endParaRPr lang="en-US"/>
          </a:p>
        </p:txBody>
      </p:sp>
    </p:spTree>
    <p:extLst>
      <p:ext uri="{BB962C8B-B14F-4D97-AF65-F5344CB8AC3E}">
        <p14:creationId xmlns:p14="http://schemas.microsoft.com/office/powerpoint/2010/main" val="2832607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Study Catholicism?</a:t>
            </a:r>
            <a:endParaRPr lang="en-US" dirty="0"/>
          </a:p>
        </p:txBody>
      </p:sp>
      <p:sp>
        <p:nvSpPr>
          <p:cNvPr id="3" name="Content Placeholder 2"/>
          <p:cNvSpPr>
            <a:spLocks noGrp="1"/>
          </p:cNvSpPr>
          <p:nvPr>
            <p:ph idx="1"/>
          </p:nvPr>
        </p:nvSpPr>
        <p:spPr/>
        <p:txBody>
          <a:bodyPr>
            <a:normAutofit/>
          </a:bodyPr>
          <a:lstStyle/>
          <a:p>
            <a:pPr marL="342900" indent="-342900">
              <a:buFont typeface="Arial" pitchFamily="34" charset="0"/>
              <a:buChar char="•"/>
            </a:pPr>
            <a:r>
              <a:rPr lang="en-US" sz="2400" dirty="0" smtClean="0"/>
              <a:t>Local Application</a:t>
            </a:r>
          </a:p>
          <a:p>
            <a:pPr marL="342900" indent="-342900">
              <a:buFont typeface="Arial" pitchFamily="34" charset="0"/>
              <a:buChar char="•"/>
            </a:pPr>
            <a:r>
              <a:rPr lang="en-US" sz="2400" dirty="0" smtClean="0"/>
              <a:t>Typical of Religions Whose Authority Is Rooted in Living Institution</a:t>
            </a:r>
          </a:p>
          <a:p>
            <a:pPr marL="342900" indent="-342900">
              <a:buFont typeface="Arial" pitchFamily="34" charset="0"/>
              <a:buChar char="•"/>
            </a:pPr>
            <a:r>
              <a:rPr lang="en-US" sz="2400" dirty="0" smtClean="0"/>
              <a:t>Sleeping Giant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1743467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Contrast: Vatican II</a:t>
            </a:r>
            <a:endParaRPr lang="en-US" dirty="0"/>
          </a:p>
        </p:txBody>
      </p:sp>
      <p:sp>
        <p:nvSpPr>
          <p:cNvPr id="3" name="Content Placeholder 2"/>
          <p:cNvSpPr>
            <a:spLocks noGrp="1"/>
          </p:cNvSpPr>
          <p:nvPr>
            <p:ph idx="1"/>
          </p:nvPr>
        </p:nvSpPr>
        <p:spPr/>
        <p:txBody>
          <a:bodyPr>
            <a:normAutofit/>
          </a:bodyPr>
          <a:lstStyle/>
          <a:p>
            <a:r>
              <a:rPr lang="en-US" sz="2400" dirty="0" smtClean="0"/>
              <a:t>Ecumenical Council: </a:t>
            </a:r>
            <a:r>
              <a:rPr lang="en-US" sz="2400" b="0" dirty="0" smtClean="0"/>
              <a:t>2,540 Catholic leaders; 1962-1965</a:t>
            </a:r>
          </a:p>
          <a:p>
            <a:pPr marL="342900" indent="-342900">
              <a:buFont typeface="Arial" pitchFamily="34" charset="0"/>
              <a:buChar char="•"/>
            </a:pPr>
            <a:r>
              <a:rPr lang="en-US" sz="2400" dirty="0" smtClean="0">
                <a:solidFill>
                  <a:schemeClr val="tx2"/>
                </a:solidFill>
              </a:rPr>
              <a:t>Language of the Mass:</a:t>
            </a:r>
            <a:r>
              <a:rPr lang="en-US" sz="2400" b="0" dirty="0" smtClean="0"/>
              <a:t> Latin → Common Language</a:t>
            </a:r>
          </a:p>
          <a:p>
            <a:pPr marL="342900" indent="-342900">
              <a:buFont typeface="Arial" pitchFamily="34" charset="0"/>
              <a:buChar char="•"/>
            </a:pPr>
            <a:r>
              <a:rPr lang="en-US" sz="2400" dirty="0" smtClean="0">
                <a:solidFill>
                  <a:schemeClr val="tx2"/>
                </a:solidFill>
              </a:rPr>
              <a:t>Fasting before Communion: </a:t>
            </a:r>
            <a:r>
              <a:rPr lang="en-US" sz="2400" b="0" dirty="0" smtClean="0"/>
              <a:t>Midnight → 3 hours prior</a:t>
            </a:r>
          </a:p>
          <a:p>
            <a:pPr marL="342900" indent="-342900">
              <a:buFont typeface="Arial" pitchFamily="34" charset="0"/>
              <a:buChar char="•"/>
            </a:pPr>
            <a:r>
              <a:rPr lang="en-US" sz="2400" dirty="0" smtClean="0">
                <a:solidFill>
                  <a:schemeClr val="tx2"/>
                </a:solidFill>
              </a:rPr>
              <a:t>Meat on Fridays:</a:t>
            </a:r>
            <a:r>
              <a:rPr lang="en-US" sz="2400" b="0" dirty="0" smtClean="0"/>
              <a:t> Now allowed in United States </a:t>
            </a:r>
            <a:r>
              <a:rPr lang="en-US" sz="2400" i="1" dirty="0" smtClean="0"/>
              <a:t>only</a:t>
            </a:r>
          </a:p>
          <a:p>
            <a:pPr marL="342900" indent="-342900">
              <a:buFont typeface="Arial" pitchFamily="34" charset="0"/>
              <a:buChar char="•"/>
            </a:pPr>
            <a:r>
              <a:rPr lang="en-US" sz="2400" dirty="0" smtClean="0">
                <a:solidFill>
                  <a:schemeClr val="tx2"/>
                </a:solidFill>
              </a:rPr>
              <a:t>Required Sunday Mass:</a:t>
            </a:r>
            <a:r>
              <a:rPr lang="en-US" sz="2400" b="0" dirty="0" smtClean="0"/>
              <a:t> </a:t>
            </a:r>
            <a:r>
              <a:rPr lang="en-US" sz="2400" b="0" dirty="0" err="1" smtClean="0"/>
              <a:t>Satur</a:t>
            </a:r>
            <a:r>
              <a:rPr lang="en-US" sz="2400" b="0" dirty="0" smtClean="0"/>
              <a:t>. substitute (mortal sin)</a:t>
            </a:r>
          </a:p>
          <a:p>
            <a:pPr marL="342900" indent="-342900">
              <a:buFont typeface="Arial" pitchFamily="34" charset="0"/>
              <a:buChar char="•"/>
            </a:pPr>
            <a:r>
              <a:rPr lang="en-US" sz="2400" dirty="0" smtClean="0">
                <a:solidFill>
                  <a:schemeClr val="tx2"/>
                </a:solidFill>
              </a:rPr>
              <a:t>Penance:</a:t>
            </a:r>
            <a:r>
              <a:rPr lang="en-US" sz="2400" b="0" dirty="0" smtClean="0">
                <a:solidFill>
                  <a:schemeClr val="tx2"/>
                </a:solidFill>
              </a:rPr>
              <a:t> </a:t>
            </a:r>
            <a:r>
              <a:rPr lang="en-US" sz="2400" b="0" dirty="0" smtClean="0"/>
              <a:t>Individual → “General Absolution”</a:t>
            </a:r>
          </a:p>
          <a:p>
            <a:pPr marL="342900" indent="-342900">
              <a:buFont typeface="Arial" pitchFamily="34" charset="0"/>
              <a:buChar char="•"/>
            </a:pPr>
            <a:r>
              <a:rPr lang="en-US" sz="2400" dirty="0" smtClean="0">
                <a:solidFill>
                  <a:schemeClr val="tx2"/>
                </a:solidFill>
              </a:rPr>
              <a:t>Priests’ Celibacy:</a:t>
            </a:r>
            <a:r>
              <a:rPr lang="en-US" sz="2400" b="0" dirty="0" smtClean="0"/>
              <a:t> Overlooked for converted priests</a:t>
            </a:r>
          </a:p>
          <a:p>
            <a:pPr marL="342900" indent="-342900">
              <a:buFont typeface="Arial" pitchFamily="34" charset="0"/>
              <a:buChar char="•"/>
            </a:pPr>
            <a:r>
              <a:rPr lang="en-US" sz="2400" dirty="0" smtClean="0">
                <a:solidFill>
                  <a:schemeClr val="tx2"/>
                </a:solidFill>
              </a:rPr>
              <a:t>Ecumenicalism: </a:t>
            </a:r>
            <a:r>
              <a:rPr lang="en-US" sz="2400" b="0" dirty="0" smtClean="0"/>
              <a:t>Still “One true church”, but …</a:t>
            </a:r>
          </a:p>
          <a:p>
            <a:pPr marL="342900" indent="-342900">
              <a:buFont typeface="Arial" pitchFamily="34" charset="0"/>
              <a:buChar char="•"/>
            </a:pPr>
            <a:endParaRPr lang="en-US" sz="2400"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30</a:t>
            </a:fld>
            <a:endParaRPr lang="en-US"/>
          </a:p>
        </p:txBody>
      </p:sp>
    </p:spTree>
    <p:extLst>
      <p:ext uri="{BB962C8B-B14F-4D97-AF65-F5344CB8AC3E}">
        <p14:creationId xmlns:p14="http://schemas.microsoft.com/office/powerpoint/2010/main" val="1572572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Change:  Papal Infallibility?</a:t>
            </a:r>
            <a:endParaRPr lang="en-US" dirty="0"/>
          </a:p>
        </p:txBody>
      </p:sp>
      <p:sp>
        <p:nvSpPr>
          <p:cNvPr id="3" name="Content Placeholder 2"/>
          <p:cNvSpPr>
            <a:spLocks noGrp="1"/>
          </p:cNvSpPr>
          <p:nvPr>
            <p:ph idx="1"/>
          </p:nvPr>
        </p:nvSpPr>
        <p:spPr/>
        <p:txBody>
          <a:bodyPr/>
          <a:lstStyle/>
          <a:p>
            <a:pPr marL="342900" indent="-342900">
              <a:spcBef>
                <a:spcPts val="300"/>
              </a:spcBef>
              <a:spcAft>
                <a:spcPts val="300"/>
              </a:spcAft>
              <a:buFont typeface="Arial" pitchFamily="34" charset="0"/>
              <a:buChar char="•"/>
            </a:pPr>
            <a:r>
              <a:rPr lang="en-US" dirty="0" err="1" smtClean="0"/>
              <a:t>Vigilinus</a:t>
            </a:r>
            <a:r>
              <a:rPr lang="en-US" dirty="0" smtClean="0"/>
              <a:t> (538-555) :</a:t>
            </a:r>
          </a:p>
          <a:p>
            <a:pPr marL="800100" lvl="1" indent="-342900">
              <a:spcBef>
                <a:spcPts val="300"/>
              </a:spcBef>
              <a:spcAft>
                <a:spcPts val="300"/>
              </a:spcAft>
            </a:pPr>
            <a:r>
              <a:rPr lang="en-US" dirty="0" smtClean="0"/>
              <a:t>Would not condemn heretics.</a:t>
            </a:r>
          </a:p>
          <a:p>
            <a:pPr marL="800100" lvl="1" indent="-342900">
              <a:spcBef>
                <a:spcPts val="300"/>
              </a:spcBef>
              <a:spcAft>
                <a:spcPts val="300"/>
              </a:spcAft>
            </a:pPr>
            <a:r>
              <a:rPr lang="en-US" dirty="0" smtClean="0"/>
              <a:t>Refused to attend the 5</a:t>
            </a:r>
            <a:r>
              <a:rPr lang="en-US" baseline="30000" dirty="0" smtClean="0"/>
              <a:t>th</a:t>
            </a:r>
            <a:r>
              <a:rPr lang="en-US" dirty="0" smtClean="0"/>
              <a:t> Ecumenical Council of Constantinople.</a:t>
            </a:r>
          </a:p>
          <a:p>
            <a:pPr marL="800100" lvl="1" indent="-342900">
              <a:spcBef>
                <a:spcPts val="300"/>
              </a:spcBef>
              <a:spcAft>
                <a:spcPts val="300"/>
              </a:spcAft>
            </a:pPr>
            <a:r>
              <a:rPr lang="en-US" dirty="0" smtClean="0"/>
              <a:t>Council proceeded and threatened excommunication.</a:t>
            </a:r>
          </a:p>
          <a:p>
            <a:pPr marL="800100" lvl="1" indent="-342900">
              <a:spcBef>
                <a:spcPts val="300"/>
              </a:spcBef>
              <a:spcAft>
                <a:spcPts val="300"/>
              </a:spcAft>
            </a:pPr>
            <a:r>
              <a:rPr lang="en-US" dirty="0" smtClean="0"/>
              <a:t>Submitted to the council and confessed being tool of Satan.</a:t>
            </a:r>
          </a:p>
          <a:p>
            <a:pPr marL="342900" indent="-342900">
              <a:spcBef>
                <a:spcPts val="300"/>
              </a:spcBef>
              <a:spcAft>
                <a:spcPts val="300"/>
              </a:spcAft>
              <a:buFont typeface="Arial" pitchFamily="34" charset="0"/>
              <a:buChar char="•"/>
            </a:pPr>
            <a:r>
              <a:rPr lang="en-US" dirty="0" smtClean="0"/>
              <a:t>Honorius (625-638):</a:t>
            </a:r>
          </a:p>
          <a:p>
            <a:pPr marL="800100" lvl="1" indent="-342900">
              <a:spcBef>
                <a:spcPts val="300"/>
              </a:spcBef>
              <a:spcAft>
                <a:spcPts val="300"/>
              </a:spcAft>
            </a:pPr>
            <a:r>
              <a:rPr lang="en-US" dirty="0" smtClean="0"/>
              <a:t>Taught </a:t>
            </a:r>
            <a:r>
              <a:rPr lang="en-US" dirty="0" err="1" smtClean="0"/>
              <a:t>Monothelite</a:t>
            </a:r>
            <a:r>
              <a:rPr lang="en-US" dirty="0" smtClean="0"/>
              <a:t> heresy, denied by 6</a:t>
            </a:r>
            <a:r>
              <a:rPr lang="en-US" baseline="30000" dirty="0" smtClean="0"/>
              <a:t>th</a:t>
            </a:r>
            <a:r>
              <a:rPr lang="en-US" dirty="0" smtClean="0"/>
              <a:t> Ecumenical Council.</a:t>
            </a:r>
          </a:p>
          <a:p>
            <a:pPr marL="800100" lvl="1" indent="-342900">
              <a:spcBef>
                <a:spcPts val="300"/>
              </a:spcBef>
              <a:spcAft>
                <a:spcPts val="300"/>
              </a:spcAft>
            </a:pPr>
            <a:r>
              <a:rPr lang="en-US" dirty="0" smtClean="0"/>
              <a:t>Branded as heretic and excommunicated by same council.</a:t>
            </a:r>
          </a:p>
          <a:p>
            <a:pPr marL="342900" indent="-342900">
              <a:spcBef>
                <a:spcPts val="300"/>
              </a:spcBef>
              <a:spcAft>
                <a:spcPts val="300"/>
              </a:spcAft>
              <a:buFont typeface="Arial" pitchFamily="34" charset="0"/>
              <a:buChar char="•"/>
            </a:pPr>
            <a:r>
              <a:rPr lang="en-US" dirty="0" smtClean="0"/>
              <a:t>On validity of civil marriages:</a:t>
            </a:r>
          </a:p>
          <a:p>
            <a:pPr marL="800100" lvl="1" indent="-342900">
              <a:spcBef>
                <a:spcPts val="300"/>
              </a:spcBef>
              <a:spcAft>
                <a:spcPts val="300"/>
              </a:spcAft>
            </a:pPr>
            <a:r>
              <a:rPr lang="en-US" dirty="0" smtClean="0"/>
              <a:t>Valid – </a:t>
            </a:r>
            <a:r>
              <a:rPr lang="en-US" b="1" dirty="0" err="1" smtClean="0"/>
              <a:t>Hadrain</a:t>
            </a:r>
            <a:r>
              <a:rPr lang="en-US" b="1" dirty="0" smtClean="0"/>
              <a:t> II (867-872)</a:t>
            </a:r>
          </a:p>
          <a:p>
            <a:pPr marL="800100" lvl="1" indent="-342900">
              <a:spcBef>
                <a:spcPts val="300"/>
              </a:spcBef>
              <a:spcAft>
                <a:spcPts val="300"/>
              </a:spcAft>
            </a:pPr>
            <a:r>
              <a:rPr lang="en-US" dirty="0" smtClean="0"/>
              <a:t>Invalid – </a:t>
            </a:r>
            <a:r>
              <a:rPr lang="en-US" b="1" dirty="0" smtClean="0"/>
              <a:t>Pius VII (1800-1823)</a:t>
            </a:r>
            <a:endParaRPr lang="en-US"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31</a:t>
            </a:fld>
            <a:endParaRPr lang="en-US"/>
          </a:p>
        </p:txBody>
      </p:sp>
    </p:spTree>
    <p:extLst>
      <p:ext uri="{BB962C8B-B14F-4D97-AF65-F5344CB8AC3E}">
        <p14:creationId xmlns:p14="http://schemas.microsoft.com/office/powerpoint/2010/main" val="991656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Change:  Papal Infallibility?</a:t>
            </a:r>
            <a:endParaRPr lang="en-US" dirty="0"/>
          </a:p>
        </p:txBody>
      </p:sp>
      <p:sp>
        <p:nvSpPr>
          <p:cNvPr id="3" name="Content Placeholder 2"/>
          <p:cNvSpPr>
            <a:spLocks noGrp="1"/>
          </p:cNvSpPr>
          <p:nvPr>
            <p:ph idx="1"/>
          </p:nvPr>
        </p:nvSpPr>
        <p:spPr/>
        <p:txBody>
          <a:bodyPr/>
          <a:lstStyle/>
          <a:p>
            <a:pPr marL="342900" indent="-342900">
              <a:spcBef>
                <a:spcPts val="300"/>
              </a:spcBef>
              <a:spcAft>
                <a:spcPts val="300"/>
              </a:spcAft>
              <a:buFont typeface="Arial" pitchFamily="34" charset="0"/>
              <a:buChar char="•"/>
            </a:pPr>
            <a:r>
              <a:rPr lang="en-US" dirty="0" smtClean="0"/>
              <a:t>Orthodoxy of Joan of Arc:</a:t>
            </a:r>
          </a:p>
          <a:p>
            <a:pPr marL="800100" lvl="1" indent="-342900">
              <a:spcBef>
                <a:spcPts val="300"/>
              </a:spcBef>
              <a:spcAft>
                <a:spcPts val="300"/>
              </a:spcAft>
            </a:pPr>
            <a:r>
              <a:rPr lang="en-US" dirty="0" smtClean="0"/>
              <a:t>Condemned to burning as witch – </a:t>
            </a:r>
            <a:r>
              <a:rPr lang="en-US" b="1" dirty="0" smtClean="0"/>
              <a:t>Eugene IV (1431-1447)</a:t>
            </a:r>
          </a:p>
          <a:p>
            <a:pPr marL="800100" lvl="1" indent="-342900">
              <a:spcBef>
                <a:spcPts val="300"/>
              </a:spcBef>
              <a:spcAft>
                <a:spcPts val="300"/>
              </a:spcAft>
            </a:pPr>
            <a:r>
              <a:rPr lang="en-US" dirty="0" smtClean="0"/>
              <a:t>Declared to be a saint – </a:t>
            </a:r>
            <a:r>
              <a:rPr lang="en-US" b="1" dirty="0" smtClean="0"/>
              <a:t>Benedict XV (1919)</a:t>
            </a:r>
            <a:endParaRPr lang="en-US" dirty="0" smtClean="0"/>
          </a:p>
          <a:p>
            <a:pPr marL="342900" indent="-342900">
              <a:spcBef>
                <a:spcPts val="300"/>
              </a:spcBef>
              <a:spcAft>
                <a:spcPts val="300"/>
              </a:spcAft>
              <a:buFont typeface="Arial" pitchFamily="34" charset="0"/>
              <a:buChar char="•"/>
            </a:pPr>
            <a:r>
              <a:rPr lang="en-US" dirty="0" smtClean="0"/>
              <a:t>On the Jesuit Order:</a:t>
            </a:r>
          </a:p>
          <a:p>
            <a:pPr marL="800100" lvl="1" indent="-342900">
              <a:spcBef>
                <a:spcPts val="300"/>
              </a:spcBef>
              <a:spcAft>
                <a:spcPts val="300"/>
              </a:spcAft>
            </a:pPr>
            <a:r>
              <a:rPr lang="en-US" dirty="0" smtClean="0"/>
              <a:t>Suppressed – </a:t>
            </a:r>
            <a:r>
              <a:rPr lang="en-US" b="1" dirty="0" smtClean="0"/>
              <a:t>Clement XIV (July 21, 1773)</a:t>
            </a:r>
          </a:p>
          <a:p>
            <a:pPr marL="800100" lvl="1" indent="-342900">
              <a:spcBef>
                <a:spcPts val="300"/>
              </a:spcBef>
              <a:spcAft>
                <a:spcPts val="300"/>
              </a:spcAft>
            </a:pPr>
            <a:r>
              <a:rPr lang="en-US" dirty="0" smtClean="0"/>
              <a:t>Restoration – </a:t>
            </a:r>
            <a:r>
              <a:rPr lang="en-US" b="1" dirty="0" smtClean="0"/>
              <a:t>Pius VII (August 7, 1814)</a:t>
            </a:r>
          </a:p>
          <a:p>
            <a:pPr marL="342900" indent="-342900">
              <a:spcBef>
                <a:spcPts val="300"/>
              </a:spcBef>
              <a:spcAft>
                <a:spcPts val="300"/>
              </a:spcAft>
              <a:buFont typeface="Arial" pitchFamily="34" charset="0"/>
              <a:buChar char="•"/>
            </a:pPr>
            <a:r>
              <a:rPr lang="en-US" dirty="0" smtClean="0"/>
              <a:t>On Galileo and Earth Orbiting the Sun:</a:t>
            </a:r>
          </a:p>
          <a:p>
            <a:pPr marL="800100" lvl="1" indent="-342900">
              <a:spcBef>
                <a:spcPts val="300"/>
              </a:spcBef>
              <a:spcAft>
                <a:spcPts val="300"/>
              </a:spcAft>
            </a:pPr>
            <a:r>
              <a:rPr lang="en-US" dirty="0" smtClean="0"/>
              <a:t>Denounced as “utterly contrary to the Holy Scriptures”</a:t>
            </a:r>
            <a:endParaRPr lang="en-US" b="1" dirty="0" smtClean="0"/>
          </a:p>
          <a:p>
            <a:pPr marL="800100" lvl="1" indent="-342900">
              <a:spcBef>
                <a:spcPts val="300"/>
              </a:spcBef>
              <a:spcAft>
                <a:spcPts val="300"/>
              </a:spcAft>
            </a:pPr>
            <a:r>
              <a:rPr lang="en-US" dirty="0" smtClean="0"/>
              <a:t>Tortured and imprisoned in dungeons of the Inquisition.</a:t>
            </a:r>
          </a:p>
          <a:p>
            <a:pPr marL="800100" lvl="1" indent="-342900">
              <a:spcBef>
                <a:spcPts val="300"/>
              </a:spcBef>
              <a:spcAft>
                <a:spcPts val="300"/>
              </a:spcAft>
            </a:pPr>
            <a:r>
              <a:rPr lang="en-US" dirty="0" smtClean="0"/>
              <a:t>… </a:t>
            </a:r>
            <a:r>
              <a:rPr lang="en-US" b="1" dirty="0" smtClean="0"/>
              <a:t>Popes Paul V (1605-1621)</a:t>
            </a:r>
            <a:r>
              <a:rPr lang="en-US" dirty="0" smtClean="0"/>
              <a:t> and </a:t>
            </a:r>
            <a:r>
              <a:rPr lang="en-US" b="1" dirty="0" smtClean="0"/>
              <a:t>Urban VIII (1623-1644)</a:t>
            </a:r>
            <a:endParaRPr lang="en-US"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32</a:t>
            </a:fld>
            <a:endParaRPr lang="en-US"/>
          </a:p>
        </p:txBody>
      </p:sp>
    </p:spTree>
    <p:extLst>
      <p:ext uri="{BB962C8B-B14F-4D97-AF65-F5344CB8AC3E}">
        <p14:creationId xmlns:p14="http://schemas.microsoft.com/office/powerpoint/2010/main" val="972762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Continuing Revelation?</a:t>
            </a:r>
            <a:endParaRPr lang="en-US" dirty="0"/>
          </a:p>
        </p:txBody>
      </p:sp>
      <p:sp>
        <p:nvSpPr>
          <p:cNvPr id="3" name="Content Placeholder 2"/>
          <p:cNvSpPr>
            <a:spLocks noGrp="1"/>
          </p:cNvSpPr>
          <p:nvPr>
            <p:ph idx="1"/>
          </p:nvPr>
        </p:nvSpPr>
        <p:spPr/>
        <p:txBody>
          <a:bodyPr>
            <a:normAutofit/>
          </a:bodyPr>
          <a:lstStyle/>
          <a:p>
            <a:pPr marL="457200" indent="-457200">
              <a:buFont typeface="+mj-lt"/>
              <a:buAutoNum type="arabicPeriod" startAt="6"/>
            </a:pPr>
            <a:r>
              <a:rPr lang="en-US" sz="2400" b="0" dirty="0" smtClean="0"/>
              <a:t>Explain </a:t>
            </a:r>
            <a:r>
              <a:rPr lang="en-US" sz="2400" b="0" dirty="0"/>
              <a:t>at least one passage that teaches revelation would </a:t>
            </a:r>
            <a:r>
              <a:rPr lang="en-US" sz="2400" i="1" dirty="0"/>
              <a:t>not</a:t>
            </a:r>
            <a:r>
              <a:rPr lang="en-US" sz="2400" b="0" dirty="0"/>
              <a:t> be continually given throughout the ages</a:t>
            </a:r>
            <a:r>
              <a:rPr lang="en-US" sz="2400" b="0" dirty="0" smtClean="0"/>
              <a:t>?</a:t>
            </a:r>
          </a:p>
          <a:p>
            <a:r>
              <a:rPr lang="en-US" sz="2400" b="0" i="1" dirty="0"/>
              <a:t>Beloved, while I was very diligent to write to you concerning our common salvation, I found it necessary to write to you exhorting you to </a:t>
            </a:r>
            <a:r>
              <a:rPr lang="en-US" sz="2400" i="1" dirty="0"/>
              <a:t>contend earnestly for </a:t>
            </a:r>
            <a:r>
              <a:rPr lang="en-US" sz="2400" i="1" u="sng" dirty="0"/>
              <a:t>the faith</a:t>
            </a:r>
            <a:r>
              <a:rPr lang="en-US" sz="2400" i="1" dirty="0"/>
              <a:t> which was </a:t>
            </a:r>
            <a:r>
              <a:rPr lang="en-US" sz="2400" i="1" u="sng" dirty="0"/>
              <a:t>once for all</a:t>
            </a:r>
            <a:r>
              <a:rPr lang="en-US" sz="2400" i="1" dirty="0"/>
              <a:t> delivered to the saints</a:t>
            </a:r>
            <a:r>
              <a:rPr lang="en-US" sz="2400" b="0" i="1" dirty="0"/>
              <a:t>.</a:t>
            </a:r>
            <a:r>
              <a:rPr lang="en-US" sz="2400" b="0" dirty="0"/>
              <a:t> (</a:t>
            </a:r>
            <a:r>
              <a:rPr lang="en-US" sz="2400" dirty="0">
                <a:solidFill>
                  <a:schemeClr val="tx2"/>
                </a:solidFill>
              </a:rPr>
              <a:t>Jude </a:t>
            </a:r>
            <a:r>
              <a:rPr lang="en-US" sz="2400" dirty="0" smtClean="0">
                <a:solidFill>
                  <a:schemeClr val="tx2"/>
                </a:solidFill>
              </a:rPr>
              <a:t>1:3</a:t>
            </a:r>
            <a:r>
              <a:rPr lang="en-US" sz="2400" b="0" dirty="0" smtClean="0"/>
              <a:t>)</a:t>
            </a:r>
            <a:endParaRPr lang="en-US" sz="2400"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33</a:t>
            </a:fld>
            <a:endParaRPr lang="en-US"/>
          </a:p>
        </p:txBody>
      </p:sp>
    </p:spTree>
    <p:extLst>
      <p:ext uri="{BB962C8B-B14F-4D97-AF65-F5344CB8AC3E}">
        <p14:creationId xmlns:p14="http://schemas.microsoft.com/office/powerpoint/2010/main" val="2392865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Contrast:  Evolution of Pope</a:t>
            </a:r>
            <a:endParaRPr lang="en-US" sz="3200" dirty="0"/>
          </a:p>
        </p:txBody>
      </p:sp>
      <p:sp>
        <p:nvSpPr>
          <p:cNvPr id="3" name="Content Placeholder 2"/>
          <p:cNvSpPr>
            <a:spLocks noGrp="1"/>
          </p:cNvSpPr>
          <p:nvPr>
            <p:ph idx="1"/>
          </p:nvPr>
        </p:nvSpPr>
        <p:spPr/>
        <p:txBody>
          <a:bodyPr>
            <a:normAutofit/>
          </a:bodyPr>
          <a:lstStyle/>
          <a:p>
            <a:pPr marL="342900" indent="-342900">
              <a:buFont typeface="Arial" pitchFamily="34" charset="0"/>
              <a:buChar char="•"/>
            </a:pPr>
            <a:r>
              <a:rPr lang="en-US" sz="2400" dirty="0" smtClean="0">
                <a:solidFill>
                  <a:schemeClr val="tx2"/>
                </a:solidFill>
              </a:rPr>
              <a:t>Tertullian (3</a:t>
            </a:r>
            <a:r>
              <a:rPr lang="en-US" sz="2400" baseline="30000" dirty="0" smtClean="0">
                <a:solidFill>
                  <a:schemeClr val="tx2"/>
                </a:solidFill>
              </a:rPr>
              <a:t>rd</a:t>
            </a:r>
            <a:r>
              <a:rPr lang="en-US" sz="2400" dirty="0" smtClean="0">
                <a:solidFill>
                  <a:schemeClr val="tx2"/>
                </a:solidFill>
              </a:rPr>
              <a:t>) </a:t>
            </a:r>
            <a:r>
              <a:rPr lang="en-US" sz="2400" b="0" dirty="0" smtClean="0"/>
              <a:t>– “It is a happy fact that Peter is on the same level with Paul.”</a:t>
            </a:r>
          </a:p>
          <a:p>
            <a:pPr marL="342900" indent="-342900">
              <a:buFont typeface="Arial" pitchFamily="34" charset="0"/>
              <a:buChar char="•"/>
            </a:pPr>
            <a:r>
              <a:rPr lang="en-US" sz="2400" dirty="0" smtClean="0">
                <a:solidFill>
                  <a:schemeClr val="tx2"/>
                </a:solidFill>
              </a:rPr>
              <a:t>Origen (3</a:t>
            </a:r>
            <a:r>
              <a:rPr lang="en-US" sz="2400" baseline="30000" dirty="0" smtClean="0">
                <a:solidFill>
                  <a:schemeClr val="tx2"/>
                </a:solidFill>
              </a:rPr>
              <a:t>rd</a:t>
            </a:r>
            <a:r>
              <a:rPr lang="en-US" sz="2400" dirty="0" smtClean="0">
                <a:solidFill>
                  <a:schemeClr val="tx2"/>
                </a:solidFill>
              </a:rPr>
              <a:t>) </a:t>
            </a:r>
            <a:r>
              <a:rPr lang="en-US" sz="2400" b="0" dirty="0" smtClean="0"/>
              <a:t>– “For a rock is every disciple of Christ …”</a:t>
            </a:r>
          </a:p>
          <a:p>
            <a:pPr marL="342900" indent="-342900">
              <a:buFont typeface="Arial" pitchFamily="34" charset="0"/>
              <a:buChar char="•"/>
            </a:pPr>
            <a:r>
              <a:rPr lang="en-US" sz="2400" dirty="0" smtClean="0">
                <a:solidFill>
                  <a:schemeClr val="tx2"/>
                </a:solidFill>
              </a:rPr>
              <a:t>Cyprian (246-258) </a:t>
            </a:r>
            <a:r>
              <a:rPr lang="en-US" sz="2400" b="0" dirty="0" smtClean="0"/>
              <a:t>– “None of us has ever dared to proclaim himself bishop of bishops, forcing with tyrannical terror the obedience of his colleagues.”</a:t>
            </a:r>
          </a:p>
          <a:p>
            <a:pPr marL="342900" indent="-342900">
              <a:buFont typeface="Arial" pitchFamily="34" charset="0"/>
              <a:buChar char="•"/>
            </a:pPr>
            <a:r>
              <a:rPr lang="en-US" sz="2400" dirty="0" smtClean="0">
                <a:solidFill>
                  <a:schemeClr val="tx2"/>
                </a:solidFill>
              </a:rPr>
              <a:t>Leo I (440-461) </a:t>
            </a:r>
            <a:r>
              <a:rPr lang="en-US" sz="2400" b="0" dirty="0" smtClean="0"/>
              <a:t>– Emperor </a:t>
            </a:r>
            <a:r>
              <a:rPr lang="en-US" sz="2400" b="0" dirty="0" err="1" smtClean="0"/>
              <a:t>Valentinian</a:t>
            </a:r>
            <a:r>
              <a:rPr lang="en-US" sz="2400" b="0" dirty="0" smtClean="0"/>
              <a:t> III issue edict declaring Roman See as supreme court of appeal for all bishops.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34</a:t>
            </a:fld>
            <a:endParaRPr lang="en-US"/>
          </a:p>
        </p:txBody>
      </p:sp>
    </p:spTree>
    <p:extLst>
      <p:ext uri="{BB962C8B-B14F-4D97-AF65-F5344CB8AC3E}">
        <p14:creationId xmlns:p14="http://schemas.microsoft.com/office/powerpoint/2010/main" val="2015298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Contrast:  Evolution of Pope</a:t>
            </a:r>
            <a:endParaRPr lang="en-US" sz="2800" dirty="0"/>
          </a:p>
        </p:txBody>
      </p:sp>
      <p:sp>
        <p:nvSpPr>
          <p:cNvPr id="3" name="Content Placeholder 2"/>
          <p:cNvSpPr>
            <a:spLocks noGrp="1"/>
          </p:cNvSpPr>
          <p:nvPr>
            <p:ph idx="1"/>
          </p:nvPr>
        </p:nvSpPr>
        <p:spPr/>
        <p:txBody>
          <a:bodyPr>
            <a:normAutofit/>
          </a:bodyPr>
          <a:lstStyle/>
          <a:p>
            <a:r>
              <a:rPr lang="en-US" sz="2400" b="0" dirty="0" smtClean="0"/>
              <a:t>In response to John, bishop of </a:t>
            </a:r>
            <a:r>
              <a:rPr lang="en-US" sz="2400" i="1" dirty="0" smtClean="0">
                <a:solidFill>
                  <a:schemeClr val="tx2"/>
                </a:solidFill>
              </a:rPr>
              <a:t>Constantinople</a:t>
            </a:r>
            <a:r>
              <a:rPr lang="en-US" sz="2400" b="0" dirty="0" smtClean="0"/>
              <a:t>, in AD 588 assuming title of “Pope”, Gregory I, bishop of </a:t>
            </a:r>
            <a:r>
              <a:rPr lang="en-US" sz="2400" i="1" dirty="0" smtClean="0">
                <a:solidFill>
                  <a:schemeClr val="tx2"/>
                </a:solidFill>
              </a:rPr>
              <a:t>Rome</a:t>
            </a:r>
            <a:r>
              <a:rPr lang="en-US" sz="2400" b="0" dirty="0" smtClean="0"/>
              <a:t>, wrote:</a:t>
            </a:r>
          </a:p>
          <a:p>
            <a:r>
              <a:rPr lang="en-US" sz="2400" b="0" dirty="0" smtClean="0"/>
              <a:t>“… none of us has permitted this title to be given him; </a:t>
            </a:r>
            <a:r>
              <a:rPr lang="en-US" sz="2400" dirty="0" smtClean="0"/>
              <a:t>none has assumed this bold title</a:t>
            </a:r>
            <a:r>
              <a:rPr lang="en-US" sz="2400" b="0" dirty="0" smtClean="0"/>
              <a:t>, lest by assuming a special episcopate, we should seem to refuse it to all the brethren. … But </a:t>
            </a:r>
            <a:r>
              <a:rPr lang="en-US" sz="2400" dirty="0" smtClean="0"/>
              <a:t>far from Christians be this blasphemous name</a:t>
            </a:r>
            <a:r>
              <a:rPr lang="en-US" sz="2400" b="0" dirty="0" smtClean="0"/>
              <a:t> by which all honor is taken from all other priests, while it is </a:t>
            </a:r>
            <a:r>
              <a:rPr lang="en-US" sz="2400" dirty="0" smtClean="0"/>
              <a:t>foolishly arrogated </a:t>
            </a:r>
            <a:r>
              <a:rPr lang="en-US" sz="2400" u="sng" dirty="0" smtClean="0"/>
              <a:t>by one</a:t>
            </a:r>
            <a:r>
              <a:rPr lang="en-US" sz="2400" b="0" dirty="0" smtClean="0"/>
              <a:t>.” (</a:t>
            </a:r>
            <a:r>
              <a:rPr lang="en-US" sz="2400" b="0" i="1" dirty="0"/>
              <a:t>The Bible vs. Romanism</a:t>
            </a:r>
            <a:r>
              <a:rPr lang="en-US" sz="2400" b="0" dirty="0"/>
              <a:t>, Trice, </a:t>
            </a:r>
            <a:r>
              <a:rPr lang="en-US" sz="2400" b="0" dirty="0" smtClean="0"/>
              <a:t>p.67 </a:t>
            </a:r>
            <a:r>
              <a:rPr lang="en-US" sz="2400" b="0" i="1" dirty="0" smtClean="0"/>
              <a:t>via </a:t>
            </a:r>
            <a:r>
              <a:rPr lang="en-US" sz="2400" b="0" dirty="0" err="1" smtClean="0"/>
              <a:t>Litmer</a:t>
            </a:r>
            <a:r>
              <a:rPr lang="en-US" sz="2400" b="0" dirty="0" smtClean="0"/>
              <a:t>, p. 54)</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35</a:t>
            </a:fld>
            <a:endParaRPr lang="en-US"/>
          </a:p>
        </p:txBody>
      </p:sp>
    </p:spTree>
    <p:extLst>
      <p:ext uri="{BB962C8B-B14F-4D97-AF65-F5344CB8AC3E}">
        <p14:creationId xmlns:p14="http://schemas.microsoft.com/office/powerpoint/2010/main" val="3728197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Contrast:  Evolution of Pope</a:t>
            </a:r>
            <a:endParaRPr lang="en-US" sz="2800" dirty="0"/>
          </a:p>
        </p:txBody>
      </p:sp>
      <p:sp>
        <p:nvSpPr>
          <p:cNvPr id="3" name="Content Placeholder 2"/>
          <p:cNvSpPr>
            <a:spLocks noGrp="1"/>
          </p:cNvSpPr>
          <p:nvPr>
            <p:ph idx="1"/>
          </p:nvPr>
        </p:nvSpPr>
        <p:spPr/>
        <p:txBody>
          <a:bodyPr>
            <a:normAutofit lnSpcReduction="10000"/>
          </a:bodyPr>
          <a:lstStyle/>
          <a:p>
            <a:r>
              <a:rPr lang="en-US" sz="2400" b="0" dirty="0" smtClean="0"/>
              <a:t>To Emperor Mauritius, Gregory I, bishop of Rome, wrote:</a:t>
            </a:r>
          </a:p>
          <a:p>
            <a:r>
              <a:rPr lang="en-US" sz="2400" b="0" dirty="0" smtClean="0"/>
              <a:t>“I am bold to say, that </a:t>
            </a:r>
            <a:r>
              <a:rPr lang="en-US" sz="2400" dirty="0" smtClean="0"/>
              <a:t>whosoever adopts </a:t>
            </a:r>
            <a:r>
              <a:rPr lang="en-US" sz="2400" b="0" dirty="0" smtClean="0"/>
              <a:t>or affects the title of </a:t>
            </a:r>
            <a:r>
              <a:rPr lang="en-US" sz="2400" dirty="0" smtClean="0"/>
              <a:t>universal bishop </a:t>
            </a:r>
            <a:r>
              <a:rPr lang="en-US" sz="2400" b="0" dirty="0" smtClean="0"/>
              <a:t>has </a:t>
            </a:r>
            <a:r>
              <a:rPr lang="en-US" sz="2400" dirty="0" smtClean="0"/>
              <a:t>the pride and the character of anti-Christ</a:t>
            </a:r>
            <a:r>
              <a:rPr lang="en-US" sz="2400" b="0" dirty="0" smtClean="0"/>
              <a:t>, and is in some manner his forerunner in this haughty quality of elevating himself above the rest of his order.” (</a:t>
            </a:r>
            <a:r>
              <a:rPr lang="en-US" sz="2400" b="0" i="1" dirty="0" smtClean="0"/>
              <a:t>The Bible vs. Romanism</a:t>
            </a:r>
            <a:r>
              <a:rPr lang="en-US" sz="2400" b="0" dirty="0" smtClean="0"/>
              <a:t>, Trice, p.68 </a:t>
            </a:r>
            <a:r>
              <a:rPr lang="en-US" sz="2400" b="0" i="1" dirty="0" smtClean="0"/>
              <a:t>via</a:t>
            </a:r>
            <a:r>
              <a:rPr lang="en-US" sz="2400" b="0" dirty="0" smtClean="0"/>
              <a:t> </a:t>
            </a:r>
            <a:r>
              <a:rPr lang="en-US" sz="2400" b="0" dirty="0" err="1" smtClean="0"/>
              <a:t>Litmer</a:t>
            </a:r>
            <a:r>
              <a:rPr lang="en-US" sz="2400" b="0" dirty="0" smtClean="0"/>
              <a:t>, p. 54)</a:t>
            </a:r>
          </a:p>
          <a:p>
            <a:pPr marL="342900" indent="-342900">
              <a:buFont typeface="Arial" pitchFamily="34" charset="0"/>
              <a:buChar char="•"/>
            </a:pPr>
            <a:r>
              <a:rPr lang="en-US" sz="2200" b="0" dirty="0" smtClean="0"/>
              <a:t>Gregory rejected the title in AD 604 from Emperor </a:t>
            </a:r>
            <a:r>
              <a:rPr lang="en-US" sz="2200" b="0" dirty="0" err="1" smtClean="0"/>
              <a:t>Phocas</a:t>
            </a:r>
            <a:r>
              <a:rPr lang="en-US" sz="2200" b="0" dirty="0" smtClean="0"/>
              <a:t>.</a:t>
            </a:r>
          </a:p>
          <a:p>
            <a:pPr marL="342900" indent="-342900">
              <a:buFont typeface="Arial" pitchFamily="34" charset="0"/>
              <a:buChar char="•"/>
            </a:pPr>
            <a:r>
              <a:rPr lang="en-US" sz="2200" b="0" dirty="0" smtClean="0"/>
              <a:t>Boniface III accepted the title in AD 607 from </a:t>
            </a:r>
            <a:r>
              <a:rPr lang="en-US" sz="2200" b="0" dirty="0" err="1" smtClean="0"/>
              <a:t>Phocas</a:t>
            </a:r>
            <a:r>
              <a:rPr lang="en-US" sz="2200" b="0" dirty="0" smtClean="0"/>
              <a:t>.</a:t>
            </a:r>
          </a:p>
          <a:p>
            <a:pPr marL="342900" indent="-342900">
              <a:buFont typeface="Arial" pitchFamily="34" charset="0"/>
              <a:buChar char="•"/>
            </a:pPr>
            <a:r>
              <a:rPr lang="en-US" sz="2200" b="0" dirty="0" smtClean="0"/>
              <a:t>St. Gregory I (the Great) is supposedly the 64</a:t>
            </a:r>
            <a:r>
              <a:rPr lang="en-US" sz="2200" b="0" baseline="30000" dirty="0" smtClean="0"/>
              <a:t>th</a:t>
            </a:r>
            <a:r>
              <a:rPr lang="en-US" sz="2200" b="0" dirty="0" smtClean="0"/>
              <a:t> Pope from Peter according to Catholics!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36</a:t>
            </a:fld>
            <a:endParaRPr lang="en-US"/>
          </a:p>
        </p:txBody>
      </p:sp>
    </p:spTree>
    <p:extLst>
      <p:ext uri="{BB962C8B-B14F-4D97-AF65-F5344CB8AC3E}">
        <p14:creationId xmlns:p14="http://schemas.microsoft.com/office/powerpoint/2010/main" val="1176281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What’s Missing?</a:t>
            </a:r>
            <a:endParaRPr lang="en-US" dirty="0"/>
          </a:p>
        </p:txBody>
      </p:sp>
      <p:sp>
        <p:nvSpPr>
          <p:cNvPr id="3" name="Content Placeholder 2"/>
          <p:cNvSpPr>
            <a:spLocks noGrp="1"/>
          </p:cNvSpPr>
          <p:nvPr>
            <p:ph idx="1"/>
          </p:nvPr>
        </p:nvSpPr>
        <p:spPr/>
        <p:txBody>
          <a:bodyPr>
            <a:noAutofit/>
          </a:bodyPr>
          <a:lstStyle/>
          <a:p>
            <a:pPr marL="457200" indent="-457200">
              <a:spcBef>
                <a:spcPts val="300"/>
              </a:spcBef>
              <a:spcAft>
                <a:spcPts val="300"/>
              </a:spcAft>
              <a:buFont typeface="+mj-lt"/>
              <a:buAutoNum type="arabicPeriod" startAt="7"/>
            </a:pPr>
            <a:r>
              <a:rPr lang="en-US" sz="2400" b="0" dirty="0" smtClean="0"/>
              <a:t>Explain </a:t>
            </a:r>
            <a:r>
              <a:rPr lang="en-US" sz="2400" b="0" dirty="0"/>
              <a:t>at least one passage that teaches we have all that we need in Scripture</a:t>
            </a:r>
            <a:r>
              <a:rPr lang="en-US" sz="2400" b="0" dirty="0" smtClean="0"/>
              <a:t>.</a:t>
            </a:r>
          </a:p>
          <a:p>
            <a:pPr>
              <a:spcBef>
                <a:spcPts val="300"/>
              </a:spcBef>
              <a:spcAft>
                <a:spcPts val="300"/>
              </a:spcAft>
            </a:pPr>
            <a:r>
              <a:rPr lang="en-US" sz="2400" b="0" i="1" dirty="0"/>
              <a:t>Grace and peace be multiplied to you in the knowledge of God and of Jesus our </a:t>
            </a:r>
            <a:r>
              <a:rPr lang="en-US" sz="2400" b="0" i="1" dirty="0" smtClean="0"/>
              <a:t>Lord, </a:t>
            </a:r>
            <a:r>
              <a:rPr lang="en-US" sz="2400" b="0" i="1" dirty="0"/>
              <a:t>as </a:t>
            </a:r>
            <a:r>
              <a:rPr lang="en-US" sz="2400" i="1" dirty="0"/>
              <a:t>His divine power has </a:t>
            </a:r>
            <a:r>
              <a:rPr lang="en-US" sz="2400" i="1" u="sng" dirty="0"/>
              <a:t>given</a:t>
            </a:r>
            <a:r>
              <a:rPr lang="en-US" sz="2400" i="1" dirty="0"/>
              <a:t> to us </a:t>
            </a:r>
            <a:r>
              <a:rPr lang="en-US" sz="2400" i="1" u="sng" dirty="0"/>
              <a:t>all things</a:t>
            </a:r>
            <a:r>
              <a:rPr lang="en-US" sz="2400" i="1" dirty="0"/>
              <a:t> that pertain to life and godliness, through </a:t>
            </a:r>
            <a:r>
              <a:rPr lang="en-US" sz="2400" i="1" u="sng" dirty="0"/>
              <a:t>the knowledge of Him</a:t>
            </a:r>
            <a:r>
              <a:rPr lang="en-US" sz="2400" b="0" i="1" dirty="0"/>
              <a:t> who called us by glory and </a:t>
            </a:r>
            <a:r>
              <a:rPr lang="en-US" sz="2400" b="0" i="1" dirty="0" smtClean="0"/>
              <a:t>virtue,</a:t>
            </a:r>
            <a:r>
              <a:rPr lang="en-US" sz="2400" b="0" dirty="0" smtClean="0"/>
              <a:t> (</a:t>
            </a:r>
            <a:r>
              <a:rPr lang="en-US" sz="2400" dirty="0" smtClean="0">
                <a:solidFill>
                  <a:schemeClr val="tx2"/>
                </a:solidFill>
              </a:rPr>
              <a:t>II </a:t>
            </a:r>
            <a:r>
              <a:rPr lang="en-US" sz="2400" dirty="0">
                <a:solidFill>
                  <a:schemeClr val="tx2"/>
                </a:solidFill>
              </a:rPr>
              <a:t>Peter </a:t>
            </a:r>
            <a:r>
              <a:rPr lang="en-US" sz="2400" dirty="0" smtClean="0">
                <a:solidFill>
                  <a:schemeClr val="tx2"/>
                </a:solidFill>
              </a:rPr>
              <a:t>1:2-3</a:t>
            </a:r>
            <a:r>
              <a:rPr lang="en-US" sz="2400" b="0" dirty="0" smtClean="0"/>
              <a:t>)</a:t>
            </a:r>
          </a:p>
          <a:p>
            <a:pPr>
              <a:spcBef>
                <a:spcPts val="300"/>
              </a:spcBef>
              <a:spcAft>
                <a:spcPts val="300"/>
              </a:spcAft>
            </a:pPr>
            <a:r>
              <a:rPr lang="en-US" sz="2400" b="0" i="1" dirty="0"/>
              <a:t>All Scripture is given by inspiration of God, and is profitable for doctrine, for reproof, for correction, for instruction in righteousness</a:t>
            </a:r>
            <a:r>
              <a:rPr lang="en-US" sz="2400" b="0" i="1" dirty="0" smtClean="0"/>
              <a:t>, </a:t>
            </a:r>
            <a:r>
              <a:rPr lang="en-US" sz="2400" i="1" u="sng" dirty="0"/>
              <a:t>that</a:t>
            </a:r>
            <a:r>
              <a:rPr lang="en-US" sz="2400" i="1" dirty="0"/>
              <a:t> the man of God may </a:t>
            </a:r>
            <a:r>
              <a:rPr lang="en-US" sz="2400" i="1" u="sng" dirty="0"/>
              <a:t>be complete</a:t>
            </a:r>
            <a:r>
              <a:rPr lang="en-US" sz="2400" i="1" dirty="0"/>
              <a:t>, thoroughly equipped for </a:t>
            </a:r>
            <a:r>
              <a:rPr lang="en-US" sz="2400" i="1" u="sng" dirty="0"/>
              <a:t>every good work</a:t>
            </a:r>
            <a:r>
              <a:rPr lang="en-US" sz="2400" b="0" i="1" dirty="0"/>
              <a:t>. </a:t>
            </a:r>
            <a:r>
              <a:rPr lang="en-US" sz="2400" b="0" dirty="0"/>
              <a:t>(</a:t>
            </a:r>
            <a:r>
              <a:rPr lang="en-US" sz="2400" dirty="0">
                <a:solidFill>
                  <a:schemeClr val="tx2"/>
                </a:solidFill>
              </a:rPr>
              <a:t>II Timothy </a:t>
            </a:r>
            <a:r>
              <a:rPr lang="en-US" sz="2400" dirty="0" smtClean="0">
                <a:solidFill>
                  <a:schemeClr val="tx2"/>
                </a:solidFill>
              </a:rPr>
              <a:t>3:16-17</a:t>
            </a:r>
            <a:r>
              <a:rPr lang="en-US" sz="2400" b="0" dirty="0" smtClean="0"/>
              <a:t>)</a:t>
            </a:r>
            <a:endParaRPr lang="en-US" sz="2400"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37</a:t>
            </a:fld>
            <a:endParaRPr lang="en-US"/>
          </a:p>
        </p:txBody>
      </p:sp>
    </p:spTree>
    <p:extLst>
      <p:ext uri="{BB962C8B-B14F-4D97-AF65-F5344CB8AC3E}">
        <p14:creationId xmlns:p14="http://schemas.microsoft.com/office/powerpoint/2010/main" val="2165619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Contrast: Doctrinal Additions</a:t>
            </a:r>
            <a:endParaRPr lang="en-US" dirty="0"/>
          </a:p>
        </p:txBody>
      </p:sp>
      <p:sp>
        <p:nvSpPr>
          <p:cNvPr id="3" name="Content Placeholder 2"/>
          <p:cNvSpPr>
            <a:spLocks noGrp="1"/>
          </p:cNvSpPr>
          <p:nvPr>
            <p:ph idx="1"/>
          </p:nvPr>
        </p:nvSpPr>
        <p:spPr/>
        <p:txBody>
          <a:bodyPr>
            <a:noAutofit/>
          </a:bodyPr>
          <a:lstStyle/>
          <a:p>
            <a:pPr>
              <a:spcBef>
                <a:spcPts val="100"/>
              </a:spcBef>
              <a:spcAft>
                <a:spcPts val="100"/>
              </a:spcAft>
            </a:pPr>
            <a:r>
              <a:rPr lang="en-US" sz="2200" dirty="0" smtClean="0"/>
              <a:t>Doctrines peculiar to Catholic church of recent origin:</a:t>
            </a:r>
          </a:p>
          <a:p>
            <a:pPr marL="342900" indent="-342900">
              <a:spcBef>
                <a:spcPts val="100"/>
              </a:spcBef>
              <a:spcAft>
                <a:spcPts val="100"/>
              </a:spcAft>
              <a:buFont typeface="Arial" pitchFamily="34" charset="0"/>
              <a:buChar char="•"/>
            </a:pPr>
            <a:r>
              <a:rPr lang="en-US" sz="2200" dirty="0" smtClean="0">
                <a:solidFill>
                  <a:schemeClr val="tx2"/>
                </a:solidFill>
              </a:rPr>
              <a:t>1950</a:t>
            </a:r>
            <a:r>
              <a:rPr lang="en-US" sz="2200" b="0" dirty="0" smtClean="0">
                <a:solidFill>
                  <a:schemeClr val="tx2"/>
                </a:solidFill>
              </a:rPr>
              <a:t> </a:t>
            </a:r>
            <a:r>
              <a:rPr lang="en-US" sz="2200" b="0" dirty="0" smtClean="0"/>
              <a:t>– Bodily Assumption of Mary into heaven</a:t>
            </a:r>
          </a:p>
          <a:p>
            <a:pPr marL="342900" indent="-342900">
              <a:spcBef>
                <a:spcPts val="100"/>
              </a:spcBef>
              <a:spcAft>
                <a:spcPts val="100"/>
              </a:spcAft>
              <a:buFont typeface="Arial" pitchFamily="34" charset="0"/>
              <a:buChar char="•"/>
            </a:pPr>
            <a:r>
              <a:rPr lang="en-US" sz="2200" dirty="0" smtClean="0">
                <a:solidFill>
                  <a:schemeClr val="tx2"/>
                </a:solidFill>
              </a:rPr>
              <a:t>1870</a:t>
            </a:r>
            <a:r>
              <a:rPr lang="en-US" sz="2200" b="0" dirty="0" smtClean="0">
                <a:solidFill>
                  <a:schemeClr val="tx2"/>
                </a:solidFill>
              </a:rPr>
              <a:t> </a:t>
            </a:r>
            <a:r>
              <a:rPr lang="en-US" sz="2200" b="0" dirty="0" smtClean="0"/>
              <a:t>– Papal Infallibility</a:t>
            </a:r>
          </a:p>
          <a:p>
            <a:pPr marL="342900" indent="-342900">
              <a:spcBef>
                <a:spcPts val="100"/>
              </a:spcBef>
              <a:spcAft>
                <a:spcPts val="100"/>
              </a:spcAft>
              <a:buFont typeface="Arial" pitchFamily="34" charset="0"/>
              <a:buChar char="•"/>
            </a:pPr>
            <a:r>
              <a:rPr lang="en-US" sz="2200" dirty="0" smtClean="0">
                <a:solidFill>
                  <a:schemeClr val="tx2"/>
                </a:solidFill>
              </a:rPr>
              <a:t>1740-1758</a:t>
            </a:r>
            <a:r>
              <a:rPr lang="en-US" sz="2200" b="0" dirty="0" smtClean="0"/>
              <a:t> – Formalization of Saint Canonization</a:t>
            </a:r>
          </a:p>
          <a:p>
            <a:pPr marL="342900" indent="-342900">
              <a:spcBef>
                <a:spcPts val="100"/>
              </a:spcBef>
              <a:spcAft>
                <a:spcPts val="100"/>
              </a:spcAft>
              <a:buFont typeface="Arial" pitchFamily="34" charset="0"/>
              <a:buChar char="•"/>
            </a:pPr>
            <a:r>
              <a:rPr lang="en-US" sz="2200" dirty="0" smtClean="0">
                <a:solidFill>
                  <a:schemeClr val="tx2"/>
                </a:solidFill>
              </a:rPr>
              <a:t>1096-1476</a:t>
            </a:r>
            <a:r>
              <a:rPr lang="en-US" sz="2200" b="0" dirty="0" smtClean="0"/>
              <a:t> – Indulgences</a:t>
            </a:r>
          </a:p>
          <a:p>
            <a:pPr marL="342900" indent="-342900">
              <a:spcBef>
                <a:spcPts val="100"/>
              </a:spcBef>
              <a:spcAft>
                <a:spcPts val="100"/>
              </a:spcAft>
              <a:buFont typeface="Arial" pitchFamily="34" charset="0"/>
              <a:buChar char="•"/>
            </a:pPr>
            <a:r>
              <a:rPr lang="en-US" sz="2200" dirty="0" smtClean="0">
                <a:solidFill>
                  <a:schemeClr val="tx2"/>
                </a:solidFill>
              </a:rPr>
              <a:t>2</a:t>
            </a:r>
            <a:r>
              <a:rPr lang="en-US" sz="2200" baseline="30000" dirty="0" smtClean="0">
                <a:solidFill>
                  <a:schemeClr val="tx2"/>
                </a:solidFill>
              </a:rPr>
              <a:t>nd</a:t>
            </a:r>
            <a:r>
              <a:rPr lang="en-US" sz="2200" dirty="0" smtClean="0">
                <a:solidFill>
                  <a:schemeClr val="tx2"/>
                </a:solidFill>
              </a:rPr>
              <a:t>-1439</a:t>
            </a:r>
            <a:r>
              <a:rPr lang="en-US" sz="2200" b="0" dirty="0" smtClean="0"/>
              <a:t> – Purgatory</a:t>
            </a:r>
          </a:p>
          <a:p>
            <a:pPr marL="342900" indent="-342900">
              <a:spcBef>
                <a:spcPts val="100"/>
              </a:spcBef>
              <a:spcAft>
                <a:spcPts val="100"/>
              </a:spcAft>
              <a:buFont typeface="Arial" pitchFamily="34" charset="0"/>
              <a:buChar char="•"/>
            </a:pPr>
            <a:r>
              <a:rPr lang="en-US" sz="2200" dirty="0" smtClean="0">
                <a:solidFill>
                  <a:schemeClr val="tx2"/>
                </a:solidFill>
              </a:rPr>
              <a:t>1215</a:t>
            </a:r>
            <a:r>
              <a:rPr lang="en-US" sz="2200" b="0" dirty="0" smtClean="0">
                <a:solidFill>
                  <a:schemeClr val="tx2"/>
                </a:solidFill>
              </a:rPr>
              <a:t> </a:t>
            </a:r>
            <a:r>
              <a:rPr lang="en-US" sz="2200" b="0" dirty="0" smtClean="0"/>
              <a:t>– Transubstantiation &amp; Auricular Confession</a:t>
            </a:r>
          </a:p>
          <a:p>
            <a:pPr marL="342900" indent="-342900">
              <a:spcBef>
                <a:spcPts val="100"/>
              </a:spcBef>
              <a:spcAft>
                <a:spcPts val="100"/>
              </a:spcAft>
              <a:buFont typeface="Arial" pitchFamily="34" charset="0"/>
              <a:buChar char="•"/>
            </a:pPr>
            <a:r>
              <a:rPr lang="en-US" sz="2200" dirty="0" smtClean="0">
                <a:solidFill>
                  <a:schemeClr val="tx2"/>
                </a:solidFill>
              </a:rPr>
              <a:t>305-1123</a:t>
            </a:r>
            <a:r>
              <a:rPr lang="en-US" sz="2200" b="0" dirty="0" smtClean="0"/>
              <a:t> – Celibacy of priests</a:t>
            </a:r>
          </a:p>
          <a:p>
            <a:pPr marL="342900" indent="-342900">
              <a:spcBef>
                <a:spcPts val="100"/>
              </a:spcBef>
              <a:spcAft>
                <a:spcPts val="100"/>
              </a:spcAft>
              <a:buFont typeface="Arial" pitchFamily="34" charset="0"/>
              <a:buChar char="•"/>
            </a:pPr>
            <a:r>
              <a:rPr lang="en-US" sz="2200" dirty="0" smtClean="0">
                <a:solidFill>
                  <a:schemeClr val="tx2"/>
                </a:solidFill>
              </a:rPr>
              <a:t>553</a:t>
            </a:r>
            <a:r>
              <a:rPr lang="en-US" sz="2200" b="0" dirty="0" smtClean="0">
                <a:solidFill>
                  <a:schemeClr val="tx2"/>
                </a:solidFill>
              </a:rPr>
              <a:t> </a:t>
            </a:r>
            <a:r>
              <a:rPr lang="en-US" sz="2200" b="0" dirty="0" smtClean="0"/>
              <a:t>– Mary, “Perpetual Virgin”</a:t>
            </a:r>
          </a:p>
          <a:p>
            <a:pPr marL="342900" indent="-342900">
              <a:spcBef>
                <a:spcPts val="100"/>
              </a:spcBef>
              <a:spcAft>
                <a:spcPts val="100"/>
              </a:spcAft>
              <a:buFont typeface="Arial" pitchFamily="34" charset="0"/>
              <a:buChar char="•"/>
            </a:pPr>
            <a:r>
              <a:rPr lang="en-US" sz="2200" dirty="0" smtClean="0">
                <a:solidFill>
                  <a:schemeClr val="tx2"/>
                </a:solidFill>
              </a:rPr>
              <a:t>431</a:t>
            </a:r>
            <a:r>
              <a:rPr lang="en-US" sz="2200" b="0" dirty="0" smtClean="0">
                <a:solidFill>
                  <a:schemeClr val="tx2"/>
                </a:solidFill>
              </a:rPr>
              <a:t> </a:t>
            </a:r>
            <a:r>
              <a:rPr lang="en-US" sz="2200" b="0" dirty="0" smtClean="0"/>
              <a:t>– Mary, “Mother of God”</a:t>
            </a:r>
          </a:p>
          <a:p>
            <a:pPr marL="342900" indent="-342900">
              <a:spcBef>
                <a:spcPts val="100"/>
              </a:spcBef>
              <a:spcAft>
                <a:spcPts val="100"/>
              </a:spcAft>
              <a:buFont typeface="Arial" pitchFamily="34" charset="0"/>
              <a:buChar char="•"/>
            </a:pPr>
            <a:r>
              <a:rPr lang="en-US" sz="2200" dirty="0" smtClean="0">
                <a:solidFill>
                  <a:schemeClr val="tx2"/>
                </a:solidFill>
              </a:rPr>
              <a:t>390</a:t>
            </a:r>
            <a:r>
              <a:rPr lang="en-US" sz="2200" b="0" dirty="0" smtClean="0">
                <a:solidFill>
                  <a:schemeClr val="tx2"/>
                </a:solidFill>
              </a:rPr>
              <a:t> </a:t>
            </a:r>
            <a:r>
              <a:rPr lang="en-US" sz="2200" b="0" dirty="0" smtClean="0"/>
              <a:t>– Mary, virgin even in birth</a:t>
            </a:r>
          </a:p>
          <a:p>
            <a:pPr>
              <a:spcBef>
                <a:spcPts val="100"/>
              </a:spcBef>
              <a:spcAft>
                <a:spcPts val="100"/>
              </a:spcAft>
            </a:pPr>
            <a:r>
              <a:rPr lang="en-US" sz="2200" i="1" dirty="0" smtClean="0">
                <a:solidFill>
                  <a:schemeClr val="tx2"/>
                </a:solidFill>
              </a:rPr>
              <a:t>“</a:t>
            </a:r>
            <a:r>
              <a:rPr lang="en-US" sz="2200" i="1" u="sng" dirty="0" smtClean="0">
                <a:solidFill>
                  <a:schemeClr val="tx2"/>
                </a:solidFill>
              </a:rPr>
              <a:t>Perpetual</a:t>
            </a:r>
            <a:r>
              <a:rPr lang="en-US" sz="2200" i="1" dirty="0" smtClean="0">
                <a:solidFill>
                  <a:schemeClr val="tx2"/>
                </a:solidFill>
              </a:rPr>
              <a:t> belief of the church”???</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38</a:t>
            </a:fld>
            <a:endParaRPr lang="en-US"/>
          </a:p>
        </p:txBody>
      </p:sp>
    </p:spTree>
    <p:extLst>
      <p:ext uri="{BB962C8B-B14F-4D97-AF65-F5344CB8AC3E}">
        <p14:creationId xmlns:p14="http://schemas.microsoft.com/office/powerpoint/2010/main" val="4228306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Can We Not Understand?</a:t>
            </a:r>
            <a:endParaRPr lang="en-US" dirty="0"/>
          </a:p>
        </p:txBody>
      </p:sp>
      <p:sp>
        <p:nvSpPr>
          <p:cNvPr id="3" name="Content Placeholder 2"/>
          <p:cNvSpPr>
            <a:spLocks noGrp="1"/>
          </p:cNvSpPr>
          <p:nvPr>
            <p:ph idx="1"/>
          </p:nvPr>
        </p:nvSpPr>
        <p:spPr/>
        <p:txBody>
          <a:bodyPr>
            <a:normAutofit/>
          </a:bodyPr>
          <a:lstStyle/>
          <a:p>
            <a:pPr marL="457200" indent="-457200">
              <a:buFont typeface="+mj-lt"/>
              <a:buAutoNum type="arabicPeriod" startAt="8"/>
            </a:pPr>
            <a:r>
              <a:rPr lang="en-US" sz="2400" b="0" dirty="0" smtClean="0"/>
              <a:t>Explain </a:t>
            </a:r>
            <a:r>
              <a:rPr lang="en-US" sz="2400" b="0" dirty="0"/>
              <a:t>at least one passage that teaches we can understand Scripture</a:t>
            </a:r>
            <a:r>
              <a:rPr lang="en-US" sz="2400" b="0" dirty="0" smtClean="0"/>
              <a:t>.</a:t>
            </a:r>
          </a:p>
          <a:p>
            <a:r>
              <a:rPr lang="en-US" sz="2400" b="0" i="1" dirty="0" smtClean="0"/>
              <a:t>… how </a:t>
            </a:r>
            <a:r>
              <a:rPr lang="en-US" sz="2400" b="0" i="1" dirty="0"/>
              <a:t>that by revelation He made known to me the mystery (as </a:t>
            </a:r>
            <a:r>
              <a:rPr lang="en-US" sz="2400" i="1" dirty="0"/>
              <a:t>I have briefly written already</a:t>
            </a:r>
            <a:r>
              <a:rPr lang="en-US" sz="2400" i="1" dirty="0" smtClean="0"/>
              <a:t>, </a:t>
            </a:r>
            <a:r>
              <a:rPr lang="en-US" sz="2400" i="1" u="sng" dirty="0"/>
              <a:t>by which, when you read, you may understand</a:t>
            </a:r>
            <a:r>
              <a:rPr lang="en-US" sz="2400" i="1" dirty="0"/>
              <a:t> my knowledge in the mystery of Christ</a:t>
            </a:r>
            <a:r>
              <a:rPr lang="en-US" sz="2400" b="0" i="1" dirty="0" smtClean="0"/>
              <a:t>), </a:t>
            </a:r>
            <a:r>
              <a:rPr lang="en-US" sz="2400" b="0" i="1" dirty="0"/>
              <a:t>which in other ages was not made known to the sons of men, as it has now been revealed by the Spirit to His holy apostles and </a:t>
            </a:r>
            <a:r>
              <a:rPr lang="en-US" sz="2400" b="0" i="1" dirty="0" smtClean="0"/>
              <a:t>prophets</a:t>
            </a:r>
            <a:r>
              <a:rPr lang="en-US" sz="2400" b="0" dirty="0" smtClean="0"/>
              <a:t> </a:t>
            </a:r>
            <a:r>
              <a:rPr lang="en-US" sz="2400" b="0" dirty="0"/>
              <a:t>(</a:t>
            </a:r>
            <a:r>
              <a:rPr lang="en-US" sz="2400" dirty="0">
                <a:solidFill>
                  <a:schemeClr val="tx2"/>
                </a:solidFill>
              </a:rPr>
              <a:t>Ephesians </a:t>
            </a:r>
            <a:r>
              <a:rPr lang="en-US" sz="2400" dirty="0" smtClean="0">
                <a:solidFill>
                  <a:schemeClr val="tx2"/>
                </a:solidFill>
              </a:rPr>
              <a:t>3:3-5</a:t>
            </a:r>
            <a:r>
              <a:rPr lang="en-US" sz="2400" b="0" dirty="0" smtClean="0"/>
              <a:t>)</a:t>
            </a:r>
            <a:endParaRPr lang="en-US" sz="2400"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39</a:t>
            </a:fld>
            <a:endParaRPr lang="en-US"/>
          </a:p>
        </p:txBody>
      </p:sp>
    </p:spTree>
    <p:extLst>
      <p:ext uri="{BB962C8B-B14F-4D97-AF65-F5344CB8AC3E}">
        <p14:creationId xmlns:p14="http://schemas.microsoft.com/office/powerpoint/2010/main" val="3598800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the Catholic Church?</a:t>
            </a:r>
            <a:endParaRPr lang="en-US" dirty="0"/>
          </a:p>
        </p:txBody>
      </p:sp>
      <p:sp>
        <p:nvSpPr>
          <p:cNvPr id="3" name="Content Placeholder 2"/>
          <p:cNvSpPr>
            <a:spLocks noGrp="1"/>
          </p:cNvSpPr>
          <p:nvPr>
            <p:ph idx="1"/>
          </p:nvPr>
        </p:nvSpPr>
        <p:spPr/>
        <p:txBody>
          <a:bodyPr>
            <a:noAutofit/>
          </a:bodyPr>
          <a:lstStyle/>
          <a:p>
            <a:pPr marL="342900" indent="-342900">
              <a:spcBef>
                <a:spcPts val="300"/>
              </a:spcBef>
              <a:spcAft>
                <a:spcPts val="300"/>
              </a:spcAft>
              <a:buFont typeface="Arial" pitchFamily="34" charset="0"/>
              <a:buChar char="•"/>
            </a:pPr>
            <a:r>
              <a:rPr lang="en-US" sz="2400" b="0" dirty="0" smtClean="0"/>
              <a:t>“</a:t>
            </a:r>
            <a:r>
              <a:rPr lang="en-US" sz="2400" dirty="0" smtClean="0"/>
              <a:t>Catholic</a:t>
            </a:r>
            <a:r>
              <a:rPr lang="en-US" sz="2400" b="0" dirty="0" smtClean="0"/>
              <a:t>” – Greek, </a:t>
            </a:r>
            <a:r>
              <a:rPr lang="en-US" sz="2400" b="0" i="1" dirty="0" err="1" smtClean="0"/>
              <a:t>katholikos</a:t>
            </a:r>
            <a:r>
              <a:rPr lang="en-US" sz="2400" b="0" dirty="0" smtClean="0"/>
              <a:t>, meaning “universal”.</a:t>
            </a:r>
          </a:p>
          <a:p>
            <a:pPr marL="342900" indent="-342900">
              <a:spcBef>
                <a:spcPts val="300"/>
              </a:spcBef>
              <a:spcAft>
                <a:spcPts val="300"/>
              </a:spcAft>
              <a:buFont typeface="Arial" pitchFamily="34" charset="0"/>
              <a:buChar char="•"/>
            </a:pPr>
            <a:r>
              <a:rPr lang="en-US" sz="2400" dirty="0" smtClean="0"/>
              <a:t>Membership</a:t>
            </a:r>
            <a:r>
              <a:rPr lang="en-US" sz="2400" b="0" dirty="0" smtClean="0"/>
              <a:t> – 1.147 billion worldwide</a:t>
            </a:r>
          </a:p>
          <a:p>
            <a:pPr marL="342900" indent="-342900">
              <a:spcBef>
                <a:spcPts val="300"/>
              </a:spcBef>
              <a:spcAft>
                <a:spcPts val="300"/>
              </a:spcAft>
              <a:buFont typeface="Arial" pitchFamily="34" charset="0"/>
              <a:buChar char="•"/>
            </a:pPr>
            <a:r>
              <a:rPr lang="en-US" sz="2400" dirty="0" smtClean="0"/>
              <a:t>Headquarters</a:t>
            </a:r>
            <a:r>
              <a:rPr lang="en-US" sz="2400" b="0" dirty="0" smtClean="0"/>
              <a:t> – Vatican City, a sovereign city-state within Rome, ruled by the Pope, the Bishop of Rome.</a:t>
            </a:r>
          </a:p>
          <a:p>
            <a:pPr marL="342900" indent="-342900">
              <a:spcBef>
                <a:spcPts val="300"/>
              </a:spcBef>
              <a:spcAft>
                <a:spcPts val="300"/>
              </a:spcAft>
              <a:buFont typeface="Arial" pitchFamily="34" charset="0"/>
              <a:buChar char="•"/>
            </a:pPr>
            <a:r>
              <a:rPr lang="en-US" sz="2400" dirty="0" smtClean="0"/>
              <a:t>Organization</a:t>
            </a:r>
            <a:r>
              <a:rPr lang="en-US" sz="2400" b="0" dirty="0" smtClean="0"/>
              <a:t>:</a:t>
            </a:r>
          </a:p>
          <a:p>
            <a:pPr marL="800100" lvl="1" indent="-342900">
              <a:spcBef>
                <a:spcPts val="300"/>
              </a:spcBef>
              <a:spcAft>
                <a:spcPts val="300"/>
              </a:spcAft>
            </a:pPr>
            <a:r>
              <a:rPr lang="en-US" sz="2400" i="1" dirty="0" smtClean="0"/>
              <a:t>Pope</a:t>
            </a:r>
            <a:r>
              <a:rPr lang="en-US" sz="2400" dirty="0" smtClean="0"/>
              <a:t> – Bishop of Rome, Father (</a:t>
            </a:r>
            <a:r>
              <a:rPr lang="en-US" sz="2400" i="1" dirty="0" smtClean="0"/>
              <a:t>papa</a:t>
            </a:r>
            <a:r>
              <a:rPr lang="en-US" sz="2400" dirty="0" smtClean="0"/>
              <a:t>) over church</a:t>
            </a:r>
          </a:p>
          <a:p>
            <a:pPr marL="800100" lvl="1" indent="-342900">
              <a:spcBef>
                <a:spcPts val="300"/>
              </a:spcBef>
              <a:spcAft>
                <a:spcPts val="300"/>
              </a:spcAft>
            </a:pPr>
            <a:r>
              <a:rPr lang="en-US" sz="2400" b="0" i="1" dirty="0" smtClean="0"/>
              <a:t>College of Cardinals </a:t>
            </a:r>
            <a:r>
              <a:rPr lang="en-US" sz="2400" b="0" dirty="0" smtClean="0"/>
              <a:t>– Elevated bishops</a:t>
            </a:r>
          </a:p>
          <a:p>
            <a:pPr marL="800100" lvl="1" indent="-342900">
              <a:spcBef>
                <a:spcPts val="300"/>
              </a:spcBef>
              <a:spcAft>
                <a:spcPts val="300"/>
              </a:spcAft>
            </a:pPr>
            <a:r>
              <a:rPr lang="en-US" sz="2400" i="1" dirty="0" smtClean="0"/>
              <a:t>Roman Curia </a:t>
            </a:r>
            <a:r>
              <a:rPr lang="en-US" sz="2400" dirty="0" smtClean="0"/>
              <a:t>– Various operational councils.</a:t>
            </a:r>
          </a:p>
          <a:p>
            <a:pPr marL="800100" lvl="1" indent="-342900">
              <a:spcBef>
                <a:spcPts val="300"/>
              </a:spcBef>
              <a:spcAft>
                <a:spcPts val="300"/>
              </a:spcAft>
            </a:pPr>
            <a:r>
              <a:rPr lang="en-US" sz="2400" i="1" dirty="0" smtClean="0"/>
              <a:t>Dioceses</a:t>
            </a:r>
            <a:r>
              <a:rPr lang="en-US" sz="2400" dirty="0" smtClean="0"/>
              <a:t> – Large geography ruled by a bishop.</a:t>
            </a:r>
          </a:p>
          <a:p>
            <a:pPr marL="800100" lvl="1" indent="-342900">
              <a:spcBef>
                <a:spcPts val="300"/>
              </a:spcBef>
              <a:spcAft>
                <a:spcPts val="300"/>
              </a:spcAft>
            </a:pPr>
            <a:r>
              <a:rPr lang="en-US" sz="2400" i="1" dirty="0" smtClean="0"/>
              <a:t>Parish</a:t>
            </a:r>
            <a:r>
              <a:rPr lang="en-US" sz="2400" dirty="0" smtClean="0"/>
              <a:t> – Local church ruled by a priest or deacon.</a:t>
            </a:r>
          </a:p>
          <a:p>
            <a:pPr marL="800100" lvl="1" indent="-342900">
              <a:spcBef>
                <a:spcPts val="300"/>
              </a:spcBef>
              <a:spcAft>
                <a:spcPts val="300"/>
              </a:spcAft>
            </a:pPr>
            <a:endParaRPr lang="en-US" sz="2400" b="0" dirty="0" smtClean="0"/>
          </a:p>
          <a:p>
            <a:pPr marL="342900" indent="-342900">
              <a:spcBef>
                <a:spcPts val="300"/>
              </a:spcBef>
              <a:spcAft>
                <a:spcPts val="300"/>
              </a:spcAft>
              <a:buFont typeface="Arial" pitchFamily="34" charset="0"/>
              <a:buChar char="•"/>
            </a:pPr>
            <a:endParaRPr lang="en-US" sz="2400" b="0" dirty="0" smtClean="0"/>
          </a:p>
          <a:p>
            <a:pPr marL="342900" indent="-342900">
              <a:spcBef>
                <a:spcPts val="300"/>
              </a:spcBef>
              <a:spcAft>
                <a:spcPts val="300"/>
              </a:spcAft>
              <a:buFont typeface="Arial" pitchFamily="34" charset="0"/>
              <a:buChar char="•"/>
            </a:pPr>
            <a:endParaRPr lang="en-US" sz="2400" b="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dirty="0"/>
          </a:p>
        </p:txBody>
      </p:sp>
    </p:spTree>
    <p:extLst>
      <p:ext uri="{BB962C8B-B14F-4D97-AF65-F5344CB8AC3E}">
        <p14:creationId xmlns:p14="http://schemas.microsoft.com/office/powerpoint/2010/main" val="1028234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dirty="0" smtClean="0"/>
              <a:t>Contrast with Catholic Church</a:t>
            </a:r>
            <a:endParaRPr lang="en-US" sz="3000" dirty="0"/>
          </a:p>
        </p:txBody>
      </p:sp>
      <p:sp>
        <p:nvSpPr>
          <p:cNvPr id="3" name="Content Placeholder 2"/>
          <p:cNvSpPr>
            <a:spLocks noGrp="1"/>
          </p:cNvSpPr>
          <p:nvPr>
            <p:ph idx="1"/>
          </p:nvPr>
        </p:nvSpPr>
        <p:spPr/>
        <p:txBody>
          <a:bodyPr>
            <a:normAutofit/>
          </a:bodyPr>
          <a:lstStyle/>
          <a:p>
            <a:r>
              <a:rPr lang="en-US" sz="2400" b="0" dirty="0" smtClean="0"/>
              <a:t>“</a:t>
            </a:r>
            <a:r>
              <a:rPr lang="en-US" sz="2400" dirty="0" smtClean="0"/>
              <a:t>No one shall dare </a:t>
            </a:r>
            <a:r>
              <a:rPr lang="en-US" sz="2400" b="0" dirty="0" smtClean="0"/>
              <a:t>to rely on his own judgment in matters of faith and morals … it is </a:t>
            </a:r>
            <a:r>
              <a:rPr lang="en-US" sz="2400" u="sng" dirty="0" smtClean="0"/>
              <a:t>her</a:t>
            </a:r>
            <a:r>
              <a:rPr lang="en-US" sz="2400" dirty="0" smtClean="0"/>
              <a:t> office to judge about the true sense of and interpretation of Sacred Scripture</a:t>
            </a:r>
            <a:r>
              <a:rPr lang="en-US" sz="2400" b="0" dirty="0" smtClean="0"/>
              <a:t>.” (</a:t>
            </a:r>
            <a:r>
              <a:rPr lang="en-US" sz="2400" b="0" i="1" dirty="0" smtClean="0"/>
              <a:t>Council of Trent</a:t>
            </a:r>
            <a:r>
              <a:rPr lang="en-US" sz="2400" b="0" dirty="0" smtClean="0"/>
              <a:t>, ca. AD 1563)</a:t>
            </a:r>
            <a:endParaRPr lang="en-US" sz="2400"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40</a:t>
            </a:fld>
            <a:endParaRPr lang="en-US"/>
          </a:p>
        </p:txBody>
      </p:sp>
    </p:spTree>
    <p:extLst>
      <p:ext uri="{BB962C8B-B14F-4D97-AF65-F5344CB8AC3E}">
        <p14:creationId xmlns:p14="http://schemas.microsoft.com/office/powerpoint/2010/main" val="394377240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dirty="0" smtClean="0"/>
              <a:t>In Debt To The Catholic Church?</a:t>
            </a:r>
            <a:endParaRPr lang="en-US" sz="3000" dirty="0"/>
          </a:p>
        </p:txBody>
      </p:sp>
      <p:sp>
        <p:nvSpPr>
          <p:cNvPr id="3" name="Content Placeholder 2"/>
          <p:cNvSpPr>
            <a:spLocks noGrp="1"/>
          </p:cNvSpPr>
          <p:nvPr>
            <p:ph idx="1"/>
          </p:nvPr>
        </p:nvSpPr>
        <p:spPr/>
        <p:txBody>
          <a:bodyPr>
            <a:normAutofit fontScale="92500"/>
          </a:bodyPr>
          <a:lstStyle/>
          <a:p>
            <a:pPr marL="457200" indent="-457200">
              <a:spcBef>
                <a:spcPts val="300"/>
              </a:spcBef>
              <a:spcAft>
                <a:spcPts val="300"/>
              </a:spcAft>
              <a:buFont typeface="+mj-lt"/>
              <a:buAutoNum type="arabicPeriod" startAt="9"/>
            </a:pPr>
            <a:r>
              <a:rPr lang="en-US" sz="2400" b="0" dirty="0" smtClean="0"/>
              <a:t>How </a:t>
            </a:r>
            <a:r>
              <a:rPr lang="en-US" sz="2400" b="0" dirty="0"/>
              <a:t>would you answer?  “The Catholic Church gave you the Bible.  You would have no Bible without the Catholic Church</a:t>
            </a:r>
            <a:r>
              <a:rPr lang="en-US" sz="2400" b="0" dirty="0" smtClean="0"/>
              <a:t>!”</a:t>
            </a:r>
          </a:p>
          <a:p>
            <a:pPr marL="457200" indent="-457200">
              <a:spcBef>
                <a:spcPts val="300"/>
              </a:spcBef>
              <a:spcAft>
                <a:spcPts val="300"/>
              </a:spcAft>
              <a:buFont typeface="Arial" pitchFamily="34" charset="0"/>
              <a:buChar char="•"/>
            </a:pPr>
            <a:r>
              <a:rPr lang="en-US" sz="2400" b="0" dirty="0" smtClean="0"/>
              <a:t>Then why is Catholicism contrary to the Bible?</a:t>
            </a:r>
          </a:p>
          <a:p>
            <a:pPr marL="457200" indent="-457200">
              <a:spcBef>
                <a:spcPts val="300"/>
              </a:spcBef>
              <a:spcAft>
                <a:spcPts val="300"/>
              </a:spcAft>
              <a:buFont typeface="Arial" pitchFamily="34" charset="0"/>
              <a:buChar char="•"/>
            </a:pPr>
            <a:r>
              <a:rPr lang="en-US" sz="2400" b="0" dirty="0" smtClean="0"/>
              <a:t>The Catholic church only formally recognized what was already generally accepted (</a:t>
            </a:r>
            <a:r>
              <a:rPr lang="en-US" sz="2400" b="0" i="1" dirty="0" smtClean="0"/>
              <a:t>Council of Hippo</a:t>
            </a:r>
            <a:r>
              <a:rPr lang="en-US" sz="2400" b="0" dirty="0" smtClean="0"/>
              <a:t>, AD 390).</a:t>
            </a:r>
          </a:p>
          <a:p>
            <a:pPr marL="457200" indent="-457200">
              <a:spcBef>
                <a:spcPts val="300"/>
              </a:spcBef>
              <a:spcAft>
                <a:spcPts val="300"/>
              </a:spcAft>
              <a:buFont typeface="Arial" pitchFamily="34" charset="0"/>
              <a:buChar char="•"/>
            </a:pPr>
            <a:r>
              <a:rPr lang="en-US" sz="2400" b="0" dirty="0" smtClean="0"/>
              <a:t>God inspired and approved the books miraculously (</a:t>
            </a:r>
            <a:r>
              <a:rPr lang="en-US" sz="2400" dirty="0" smtClean="0">
                <a:solidFill>
                  <a:schemeClr val="tx2"/>
                </a:solidFill>
              </a:rPr>
              <a:t>Heb. 2:1-4; Mark 16:15-20; II Timothy 3:16-17; II Peter 1:19-21</a:t>
            </a:r>
            <a:r>
              <a:rPr lang="en-US" sz="2400" b="0" dirty="0" smtClean="0"/>
              <a:t>).</a:t>
            </a:r>
          </a:p>
          <a:p>
            <a:pPr marL="457200" indent="-457200">
              <a:spcBef>
                <a:spcPts val="300"/>
              </a:spcBef>
              <a:spcAft>
                <a:spcPts val="300"/>
              </a:spcAft>
              <a:buFont typeface="Arial" pitchFamily="34" charset="0"/>
              <a:buChar char="•"/>
            </a:pPr>
            <a:r>
              <a:rPr lang="en-US" sz="2400" b="0" dirty="0" smtClean="0"/>
              <a:t>Early church was responsible for circulating the </a:t>
            </a:r>
            <a:r>
              <a:rPr lang="en-US" sz="2400" b="0" dirty="0"/>
              <a:t>epistles (</a:t>
            </a:r>
            <a:r>
              <a:rPr lang="en-US" sz="2400" dirty="0" smtClean="0">
                <a:solidFill>
                  <a:schemeClr val="tx2"/>
                </a:solidFill>
              </a:rPr>
              <a:t>Colossians 4:16; I Thessalonians </a:t>
            </a:r>
            <a:r>
              <a:rPr lang="en-US" sz="2400" dirty="0">
                <a:solidFill>
                  <a:schemeClr val="tx2"/>
                </a:solidFill>
              </a:rPr>
              <a:t>5:27</a:t>
            </a:r>
            <a:r>
              <a:rPr lang="en-US" sz="2400" b="0" dirty="0"/>
              <a:t>).</a:t>
            </a:r>
            <a:endParaRPr lang="en-US" sz="2400" b="0" dirty="0" smtClean="0"/>
          </a:p>
          <a:p>
            <a:pPr marL="457200" indent="-457200">
              <a:spcBef>
                <a:spcPts val="300"/>
              </a:spcBef>
              <a:spcAft>
                <a:spcPts val="300"/>
              </a:spcAft>
              <a:buFont typeface="Arial" pitchFamily="34" charset="0"/>
              <a:buChar char="•"/>
            </a:pPr>
            <a:r>
              <a:rPr lang="en-US" sz="2400" b="0" dirty="0"/>
              <a:t>Codex </a:t>
            </a:r>
            <a:r>
              <a:rPr lang="en-US" sz="2400" b="0" dirty="0" err="1" smtClean="0"/>
              <a:t>Sinaiticus</a:t>
            </a:r>
            <a:r>
              <a:rPr lang="en-US" sz="2400" b="0" dirty="0"/>
              <a:t>, Codex </a:t>
            </a:r>
            <a:r>
              <a:rPr lang="en-US" sz="2400" b="0" dirty="0" err="1" smtClean="0"/>
              <a:t>Alexandrianus</a:t>
            </a:r>
            <a:r>
              <a:rPr lang="en-US" sz="2400" b="0" dirty="0" smtClean="0"/>
              <a:t> – AD 350.</a:t>
            </a:r>
          </a:p>
          <a:p>
            <a:pPr algn="r">
              <a:spcBef>
                <a:spcPts val="300"/>
              </a:spcBef>
              <a:spcAft>
                <a:spcPts val="300"/>
              </a:spcAft>
            </a:pPr>
            <a:r>
              <a:rPr lang="en-US" sz="1900" b="0" dirty="0">
                <a:hlinkClick r:id="rId2"/>
              </a:rPr>
              <a:t>http://</a:t>
            </a:r>
            <a:r>
              <a:rPr lang="en-US" sz="1900" b="0" dirty="0" smtClean="0">
                <a:hlinkClick r:id="rId2"/>
              </a:rPr>
              <a:t>www.bible.ca/cath-bible-origin.htm</a:t>
            </a:r>
            <a:endParaRPr lang="en-US" sz="1900" b="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41</a:t>
            </a:fld>
            <a:endParaRPr lang="en-US" dirty="0"/>
          </a:p>
        </p:txBody>
      </p:sp>
    </p:spTree>
    <p:extLst>
      <p:ext uri="{BB962C8B-B14F-4D97-AF65-F5344CB8AC3E}">
        <p14:creationId xmlns:p14="http://schemas.microsoft.com/office/powerpoint/2010/main" val="3681863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Conclusion: On Catholicism</a:t>
            </a:r>
            <a:endParaRPr lang="en-US" dirty="0"/>
          </a:p>
        </p:txBody>
      </p:sp>
      <p:sp>
        <p:nvSpPr>
          <p:cNvPr id="3" name="Content Placeholder 2"/>
          <p:cNvSpPr>
            <a:spLocks noGrp="1"/>
          </p:cNvSpPr>
          <p:nvPr>
            <p:ph idx="1"/>
          </p:nvPr>
        </p:nvSpPr>
        <p:spPr/>
        <p:txBody>
          <a:bodyPr>
            <a:noAutofit/>
          </a:bodyPr>
          <a:lstStyle/>
          <a:p>
            <a:pPr marL="342900" indent="-342900">
              <a:spcBef>
                <a:spcPts val="200"/>
              </a:spcBef>
              <a:spcAft>
                <a:spcPts val="200"/>
              </a:spcAft>
              <a:buFont typeface="Arial" pitchFamily="34" charset="0"/>
              <a:buChar char="•"/>
            </a:pPr>
            <a:r>
              <a:rPr lang="en-US" sz="2200" b="0" dirty="0" smtClean="0"/>
              <a:t>Operates upon a flawed standard:</a:t>
            </a:r>
          </a:p>
          <a:p>
            <a:pPr marL="800100" lvl="1" indent="-342900">
              <a:spcBef>
                <a:spcPts val="200"/>
              </a:spcBef>
              <a:spcAft>
                <a:spcPts val="200"/>
              </a:spcAft>
            </a:pPr>
            <a:r>
              <a:rPr lang="en-US" sz="2200" i="1" dirty="0" smtClean="0"/>
              <a:t>The Living Magisterium </a:t>
            </a:r>
          </a:p>
          <a:p>
            <a:pPr marL="800100" lvl="1" indent="-342900">
              <a:spcBef>
                <a:spcPts val="200"/>
              </a:spcBef>
              <a:spcAft>
                <a:spcPts val="200"/>
              </a:spcAft>
            </a:pPr>
            <a:r>
              <a:rPr lang="en-US" sz="2200" i="1" dirty="0" smtClean="0"/>
              <a:t>Unimportance of Scripture</a:t>
            </a:r>
            <a:endParaRPr lang="en-US" sz="2200" dirty="0" smtClean="0"/>
          </a:p>
          <a:p>
            <a:pPr marL="342900" indent="-342900">
              <a:spcBef>
                <a:spcPts val="200"/>
              </a:spcBef>
              <a:spcAft>
                <a:spcPts val="200"/>
              </a:spcAft>
              <a:buFont typeface="Arial" pitchFamily="34" charset="0"/>
              <a:buChar char="•"/>
            </a:pPr>
            <a:r>
              <a:rPr lang="en-US" sz="2200" b="0" dirty="0" smtClean="0"/>
              <a:t>Numerous Errors from Flawed Standard. …</a:t>
            </a:r>
          </a:p>
          <a:p>
            <a:pPr marL="342900" indent="-342900">
              <a:spcBef>
                <a:spcPts val="200"/>
              </a:spcBef>
              <a:spcAft>
                <a:spcPts val="200"/>
              </a:spcAft>
              <a:buFont typeface="Arial" pitchFamily="34" charset="0"/>
              <a:buChar char="•"/>
            </a:pPr>
            <a:r>
              <a:rPr lang="en-US" sz="2200" b="0" dirty="0" smtClean="0"/>
              <a:t>Add many things to Scripture, ignoring its “silence”.</a:t>
            </a:r>
            <a:endParaRPr lang="en-US" sz="2200" b="0" dirty="0"/>
          </a:p>
          <a:p>
            <a:pPr marL="342900" indent="-342900">
              <a:spcBef>
                <a:spcPts val="200"/>
              </a:spcBef>
              <a:spcAft>
                <a:spcPts val="200"/>
              </a:spcAft>
              <a:buFont typeface="Arial" pitchFamily="34" charset="0"/>
              <a:buChar char="•"/>
            </a:pPr>
            <a:r>
              <a:rPr lang="en-US" sz="2200" b="0" i="1" dirty="0" smtClean="0"/>
              <a:t>“Lay axe to the root …” </a:t>
            </a:r>
            <a:r>
              <a:rPr lang="en-US" sz="2200" b="0" dirty="0" smtClean="0"/>
              <a:t>– Confront the Flawed standard.</a:t>
            </a:r>
          </a:p>
          <a:p>
            <a:pPr marL="342900" indent="-342900">
              <a:spcBef>
                <a:spcPts val="200"/>
              </a:spcBef>
              <a:spcAft>
                <a:spcPts val="200"/>
              </a:spcAft>
              <a:buFont typeface="Arial" pitchFamily="34" charset="0"/>
              <a:buChar char="•"/>
            </a:pPr>
            <a:r>
              <a:rPr lang="en-US" sz="2200" b="0" dirty="0" smtClean="0"/>
              <a:t>Papacy is most visible and powerful office in Catholicism …</a:t>
            </a:r>
          </a:p>
          <a:p>
            <a:pPr marL="342900" indent="-342900">
              <a:spcBef>
                <a:spcPts val="200"/>
              </a:spcBef>
              <a:spcAft>
                <a:spcPts val="200"/>
              </a:spcAft>
              <a:buFont typeface="Arial" pitchFamily="34" charset="0"/>
              <a:buChar char="•"/>
            </a:pPr>
            <a:r>
              <a:rPr lang="en-US" sz="2200" b="0" dirty="0" smtClean="0"/>
              <a:t>… also the most contrary to Scripture!</a:t>
            </a:r>
          </a:p>
          <a:p>
            <a:pPr marL="342900" indent="-342900">
              <a:spcBef>
                <a:spcPts val="200"/>
              </a:spcBef>
              <a:spcAft>
                <a:spcPts val="200"/>
              </a:spcAft>
              <a:buFont typeface="Arial" pitchFamily="34" charset="0"/>
              <a:buChar char="•"/>
            </a:pPr>
            <a:r>
              <a:rPr lang="en-US" sz="2200" b="0" dirty="0" smtClean="0"/>
              <a:t>Do you believe the Bible?</a:t>
            </a:r>
          </a:p>
          <a:p>
            <a:pPr marL="342900" indent="-342900">
              <a:spcBef>
                <a:spcPts val="200"/>
              </a:spcBef>
              <a:spcAft>
                <a:spcPts val="200"/>
              </a:spcAft>
              <a:buFont typeface="Arial" pitchFamily="34" charset="0"/>
              <a:buChar char="•"/>
            </a:pPr>
            <a:r>
              <a:rPr lang="en-US" sz="2200" b="0" dirty="0" smtClean="0"/>
              <a:t>It claims to be all sufficient?  Do you believe it?  If so …</a:t>
            </a:r>
          </a:p>
          <a:p>
            <a:pPr marL="342900" indent="-342900">
              <a:spcBef>
                <a:spcPts val="200"/>
              </a:spcBef>
              <a:spcAft>
                <a:spcPts val="200"/>
              </a:spcAft>
              <a:buFont typeface="Arial" pitchFamily="34" charset="0"/>
              <a:buChar char="•"/>
            </a:pPr>
            <a:r>
              <a:rPr lang="en-US" sz="2200" b="0" dirty="0" smtClean="0"/>
              <a:t>Then why permit an additional, contradictory standard?</a:t>
            </a:r>
          </a:p>
        </p:txBody>
      </p:sp>
      <p:sp>
        <p:nvSpPr>
          <p:cNvPr id="4" name="Slide Number Placeholder 3"/>
          <p:cNvSpPr>
            <a:spLocks noGrp="1"/>
          </p:cNvSpPr>
          <p:nvPr>
            <p:ph type="sldNum" sz="quarter" idx="12"/>
          </p:nvPr>
        </p:nvSpPr>
        <p:spPr/>
        <p:txBody>
          <a:bodyPr/>
          <a:lstStyle/>
          <a:p>
            <a:fld id="{B6F15528-21DE-4FAA-801E-634DDDAF4B2B}" type="slidenum">
              <a:rPr lang="en-US" smtClean="0"/>
              <a:pPr/>
              <a:t>42</a:t>
            </a:fld>
            <a:endParaRPr lang="en-US"/>
          </a:p>
        </p:txBody>
      </p:sp>
    </p:spTree>
    <p:extLst>
      <p:ext uri="{BB962C8B-B14F-4D97-AF65-F5344CB8AC3E}">
        <p14:creationId xmlns:p14="http://schemas.microsoft.com/office/powerpoint/2010/main" val="108966038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References</a:t>
            </a:r>
            <a:endParaRPr lang="en-US" dirty="0"/>
          </a:p>
        </p:txBody>
      </p:sp>
      <p:sp>
        <p:nvSpPr>
          <p:cNvPr id="3" name="Content Placeholder 2"/>
          <p:cNvSpPr>
            <a:spLocks noGrp="1"/>
          </p:cNvSpPr>
          <p:nvPr>
            <p:ph idx="1"/>
          </p:nvPr>
        </p:nvSpPr>
        <p:spPr/>
        <p:txBody>
          <a:bodyPr>
            <a:normAutofit fontScale="92500" lnSpcReduction="10000"/>
          </a:bodyPr>
          <a:lstStyle/>
          <a:p>
            <a:pPr marL="342900" lvl="0" indent="-342900">
              <a:buFont typeface="Arial" pitchFamily="34" charset="0"/>
              <a:buChar char="•"/>
            </a:pPr>
            <a:r>
              <a:rPr lang="en-US" sz="2400" b="0" dirty="0"/>
              <a:t>Gibson, John. </a:t>
            </a:r>
            <a:r>
              <a:rPr lang="en-US" sz="2400" i="1" dirty="0"/>
              <a:t>Denominational and Cult </a:t>
            </a:r>
            <a:r>
              <a:rPr lang="en-US" sz="2400" i="1" dirty="0" smtClean="0"/>
              <a:t>Error</a:t>
            </a:r>
            <a:r>
              <a:rPr lang="en-US" sz="2400" b="0" dirty="0" smtClean="0"/>
              <a:t>.  Pepper Road Church of Christ. Unpublished. 2012.</a:t>
            </a:r>
            <a:endParaRPr lang="en-US" sz="2400" b="0" dirty="0"/>
          </a:p>
          <a:p>
            <a:pPr marL="342900" lvl="0" indent="-342900">
              <a:buFont typeface="Arial" pitchFamily="34" charset="0"/>
              <a:buChar char="•"/>
            </a:pPr>
            <a:r>
              <a:rPr lang="en-US" sz="2400" b="0" dirty="0" err="1" smtClean="0"/>
              <a:t>Harkrider</a:t>
            </a:r>
            <a:r>
              <a:rPr lang="en-US" sz="2400" b="0" dirty="0"/>
              <a:t>, </a:t>
            </a:r>
            <a:r>
              <a:rPr lang="en-US" sz="2400" b="0" dirty="0" smtClean="0"/>
              <a:t>Robert. </a:t>
            </a:r>
            <a:r>
              <a:rPr lang="en-US" sz="2400" i="1" dirty="0"/>
              <a:t>Basic Bible </a:t>
            </a:r>
            <a:r>
              <a:rPr lang="en-US" sz="2400" i="1" dirty="0" smtClean="0"/>
              <a:t>Doctrine</a:t>
            </a:r>
            <a:r>
              <a:rPr lang="en-US" sz="2400" b="0" dirty="0"/>
              <a:t>.</a:t>
            </a:r>
            <a:r>
              <a:rPr lang="en-US" sz="2400" b="0" dirty="0" smtClean="0"/>
              <a:t> Book 4, Lesson 6. </a:t>
            </a:r>
            <a:r>
              <a:rPr lang="en-US" sz="2400" b="0" dirty="0"/>
              <a:t>Impressive Image </a:t>
            </a:r>
            <a:r>
              <a:rPr lang="en-US" sz="2400" b="0" dirty="0" smtClean="0"/>
              <a:t>Production. </a:t>
            </a:r>
            <a:r>
              <a:rPr lang="en-US" sz="2400" b="0" dirty="0"/>
              <a:t>Russellville, </a:t>
            </a:r>
            <a:r>
              <a:rPr lang="en-US" sz="2400" b="0" dirty="0" smtClean="0"/>
              <a:t>Alabama. </a:t>
            </a:r>
            <a:r>
              <a:rPr lang="en-US" sz="2400" b="0" dirty="0"/>
              <a:t>1987</a:t>
            </a:r>
            <a:r>
              <a:rPr lang="en-US" sz="2400" b="0" dirty="0" smtClean="0"/>
              <a:t>.</a:t>
            </a:r>
          </a:p>
          <a:p>
            <a:pPr marL="342900" indent="-342900">
              <a:buFont typeface="Arial" pitchFamily="34" charset="0"/>
              <a:buChar char="•"/>
            </a:pPr>
            <a:r>
              <a:rPr lang="en-US" sz="2400" b="0" dirty="0" err="1" smtClean="0"/>
              <a:t>Litmer</a:t>
            </a:r>
            <a:r>
              <a:rPr lang="en-US" sz="2400" b="0" dirty="0" smtClean="0"/>
              <a:t>, Greg. </a:t>
            </a:r>
            <a:r>
              <a:rPr lang="en-US" sz="2400" i="1" dirty="0" smtClean="0"/>
              <a:t>Catholicism Under the Microscope.</a:t>
            </a:r>
            <a:r>
              <a:rPr lang="en-US" sz="2400" b="0" dirty="0" smtClean="0"/>
              <a:t> Guardian of Truth Foundation, Bowling Green, KY. 2009.</a:t>
            </a:r>
          </a:p>
          <a:p>
            <a:pPr marL="342900" indent="-342900">
              <a:buFont typeface="Arial" pitchFamily="34" charset="0"/>
              <a:buChar char="•"/>
            </a:pPr>
            <a:endParaRPr lang="en-US" sz="2400" b="0" dirty="0"/>
          </a:p>
          <a:p>
            <a:pPr marL="342900" indent="-342900">
              <a:buFont typeface="Arial" pitchFamily="34" charset="0"/>
              <a:buChar char="•"/>
            </a:pPr>
            <a:r>
              <a:rPr lang="en-US" sz="2400" b="0" dirty="0" smtClean="0"/>
              <a:t>Lambert., O. C., </a:t>
            </a:r>
            <a:r>
              <a:rPr lang="en-US" sz="2400" dirty="0" smtClean="0"/>
              <a:t>Catholicism Against Itself</a:t>
            </a:r>
            <a:r>
              <a:rPr lang="en-US" sz="2400" b="0" dirty="0" smtClean="0"/>
              <a:t>. Star Bible Publications, Inc. Ft. Worth, Texas. 1963, 2001.</a:t>
            </a:r>
          </a:p>
          <a:p>
            <a:pPr marL="342900" indent="-342900">
              <a:buFont typeface="Arial" pitchFamily="34" charset="0"/>
              <a:buChar char="•"/>
            </a:pPr>
            <a:r>
              <a:rPr lang="en-US" sz="2400" b="0" dirty="0" smtClean="0"/>
              <a:t>Wallace, Foy E., Jr.  </a:t>
            </a:r>
            <a:r>
              <a:rPr lang="en-US" sz="2400" i="1" dirty="0" smtClean="0"/>
              <a:t>Bulwarks of the Faith, vol. 1</a:t>
            </a:r>
            <a:r>
              <a:rPr lang="en-US" sz="2400" b="0" dirty="0" smtClean="0"/>
              <a:t>.  Foy E. Wallace Jr., Publications. Oklahoma City. 1951.</a:t>
            </a:r>
            <a:endParaRPr lang="en-US" sz="2400"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43</a:t>
            </a:fld>
            <a:endParaRPr lang="en-US"/>
          </a:p>
        </p:txBody>
      </p:sp>
    </p:spTree>
    <p:extLst>
      <p:ext uri="{BB962C8B-B14F-4D97-AF65-F5344CB8AC3E}">
        <p14:creationId xmlns:p14="http://schemas.microsoft.com/office/powerpoint/2010/main" val="34385329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Root Of the Catholic Church?</a:t>
            </a:r>
            <a:endParaRPr lang="en-US" dirty="0"/>
          </a:p>
        </p:txBody>
      </p:sp>
      <p:sp>
        <p:nvSpPr>
          <p:cNvPr id="3" name="Content Placeholder 2"/>
          <p:cNvSpPr>
            <a:spLocks noGrp="1"/>
          </p:cNvSpPr>
          <p:nvPr>
            <p:ph idx="1"/>
          </p:nvPr>
        </p:nvSpPr>
        <p:spPr/>
        <p:txBody>
          <a:bodyPr>
            <a:noAutofit/>
          </a:bodyPr>
          <a:lstStyle/>
          <a:p>
            <a:pPr marL="342900" indent="-342900">
              <a:spcBef>
                <a:spcPts val="300"/>
              </a:spcBef>
              <a:spcAft>
                <a:spcPts val="300"/>
              </a:spcAft>
              <a:buFont typeface="Arial" pitchFamily="34" charset="0"/>
              <a:buChar char="•"/>
            </a:pPr>
            <a:r>
              <a:rPr lang="en-US" sz="2400" dirty="0" smtClean="0"/>
              <a:t>Ca. AD 112 </a:t>
            </a:r>
            <a:r>
              <a:rPr lang="en-US" sz="2400" b="0" dirty="0" smtClean="0"/>
              <a:t>– Ignatius argues for a single bishop over the church and its elders – without arguing it was of “divine institution” (New Bible Dictionary, p.158, #1)</a:t>
            </a:r>
          </a:p>
          <a:p>
            <a:pPr marL="342900" indent="-342900">
              <a:spcBef>
                <a:spcPts val="300"/>
              </a:spcBef>
              <a:spcAft>
                <a:spcPts val="300"/>
              </a:spcAft>
              <a:buFont typeface="Arial" pitchFamily="34" charset="0"/>
              <a:buChar char="•"/>
            </a:pPr>
            <a:r>
              <a:rPr lang="en-US" sz="2400" b="0" dirty="0" smtClean="0"/>
              <a:t>Bishops in large churches influenced smaller churches.</a:t>
            </a:r>
          </a:p>
          <a:p>
            <a:pPr marL="342900" indent="-342900">
              <a:spcBef>
                <a:spcPts val="300"/>
              </a:spcBef>
              <a:spcAft>
                <a:spcPts val="300"/>
              </a:spcAft>
              <a:buFont typeface="Arial" pitchFamily="34" charset="0"/>
              <a:buChar char="•"/>
            </a:pPr>
            <a:r>
              <a:rPr lang="en-US" sz="2400" dirty="0" smtClean="0"/>
              <a:t>By AD 251 </a:t>
            </a:r>
            <a:r>
              <a:rPr lang="en-US" sz="2400" b="0" dirty="0" smtClean="0"/>
              <a:t>– Cyprian taught bishops were the successors to the apostles.</a:t>
            </a:r>
          </a:p>
          <a:p>
            <a:pPr marL="342900" indent="-342900">
              <a:spcBef>
                <a:spcPts val="300"/>
              </a:spcBef>
              <a:spcAft>
                <a:spcPts val="300"/>
              </a:spcAft>
              <a:buFont typeface="Arial" pitchFamily="34" charset="0"/>
              <a:buChar char="•"/>
            </a:pPr>
            <a:r>
              <a:rPr lang="en-US" sz="2400" dirty="0" smtClean="0"/>
              <a:t>By AD 451</a:t>
            </a:r>
            <a:r>
              <a:rPr lang="en-US" sz="2400" b="0" dirty="0" smtClean="0"/>
              <a:t> – Bishops of Jerusalem, Rome, Antioch, Constantinople, and Alexandria = 5 “patriarchs”</a:t>
            </a:r>
          </a:p>
          <a:p>
            <a:pPr marL="342900" indent="-342900">
              <a:spcBef>
                <a:spcPts val="300"/>
              </a:spcBef>
              <a:spcAft>
                <a:spcPts val="300"/>
              </a:spcAft>
              <a:buFont typeface="Arial" pitchFamily="34" charset="0"/>
              <a:buChar char="•"/>
            </a:pPr>
            <a:r>
              <a:rPr lang="en-US" sz="2400" dirty="0" smtClean="0"/>
              <a:t>Ca. AD 606 </a:t>
            </a:r>
            <a:r>
              <a:rPr lang="en-US" sz="2400" b="0" dirty="0" smtClean="0"/>
              <a:t>– Roman bishop, Boniface III, given title of “Universal Bishop” </a:t>
            </a:r>
            <a:r>
              <a:rPr lang="en-US" sz="2400" b="0" dirty="0"/>
              <a:t>by Byzantine </a:t>
            </a:r>
            <a:r>
              <a:rPr lang="en-US" sz="2400" b="0" dirty="0" smtClean="0"/>
              <a:t>Emperor </a:t>
            </a:r>
            <a:r>
              <a:rPr lang="en-US" sz="2400" b="0" dirty="0" err="1" smtClean="0"/>
              <a:t>Phocas</a:t>
            </a:r>
            <a:r>
              <a:rPr lang="en-US" sz="2400" b="0" dirty="0" smtClean="0"/>
              <a: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dirty="0"/>
          </a:p>
        </p:txBody>
      </p:sp>
    </p:spTree>
    <p:extLst>
      <p:ext uri="{BB962C8B-B14F-4D97-AF65-F5344CB8AC3E}">
        <p14:creationId xmlns:p14="http://schemas.microsoft.com/office/powerpoint/2010/main" val="2070065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Root Of the Catholic Church?</a:t>
            </a:r>
            <a:endParaRPr lang="en-US" dirty="0"/>
          </a:p>
        </p:txBody>
      </p:sp>
      <p:sp>
        <p:nvSpPr>
          <p:cNvPr id="3" name="Content Placeholder 2"/>
          <p:cNvSpPr>
            <a:spLocks noGrp="1"/>
          </p:cNvSpPr>
          <p:nvPr>
            <p:ph idx="1"/>
          </p:nvPr>
        </p:nvSpPr>
        <p:spPr/>
        <p:txBody>
          <a:bodyPr>
            <a:noAutofit/>
          </a:bodyPr>
          <a:lstStyle/>
          <a:p>
            <a:pPr>
              <a:spcBef>
                <a:spcPts val="300"/>
              </a:spcBef>
              <a:spcAft>
                <a:spcPts val="300"/>
              </a:spcAft>
            </a:pPr>
            <a:r>
              <a:rPr lang="en-US" sz="2400" b="0" dirty="0" smtClean="0"/>
              <a:t>“Besides</a:t>
            </a:r>
            <a:r>
              <a:rPr lang="en-US" sz="2400" b="0" dirty="0"/>
              <a:t>, arguments about </a:t>
            </a:r>
            <a:r>
              <a:rPr lang="en-US" sz="2400" b="0" dirty="0" smtClean="0"/>
              <a:t>Scripture </a:t>
            </a:r>
            <a:r>
              <a:rPr lang="en-US" sz="2400" dirty="0" smtClean="0"/>
              <a:t>achieve </a:t>
            </a:r>
            <a:r>
              <a:rPr lang="en-US" sz="2400" dirty="0"/>
              <a:t>nothing</a:t>
            </a:r>
            <a:r>
              <a:rPr lang="en-US" sz="2400" b="0" dirty="0"/>
              <a:t> but a stomach-ache or a headache</a:t>
            </a:r>
            <a:r>
              <a:rPr lang="en-US" sz="2400" b="0" dirty="0" smtClean="0"/>
              <a:t>.” (Tertullian, p.42; </a:t>
            </a:r>
            <a:r>
              <a:rPr lang="en-US" sz="2400" b="0" dirty="0" err="1" smtClean="0"/>
              <a:t>para</a:t>
            </a:r>
            <a:r>
              <a:rPr lang="en-US" sz="2400" b="0" dirty="0" smtClean="0"/>
              <a:t>. 16) </a:t>
            </a:r>
          </a:p>
          <a:p>
            <a:pPr>
              <a:spcBef>
                <a:spcPts val="300"/>
              </a:spcBef>
              <a:spcAft>
                <a:spcPts val="300"/>
              </a:spcAft>
            </a:pPr>
            <a:r>
              <a:rPr lang="en-US" sz="2400" b="0" dirty="0" smtClean="0"/>
              <a:t>“And </a:t>
            </a:r>
            <a:r>
              <a:rPr lang="en-US" sz="2400" b="0" dirty="0"/>
              <a:t>I shall prescribe now that what they preached (that </a:t>
            </a:r>
            <a:r>
              <a:rPr lang="en-US" sz="2400" b="0" dirty="0" smtClean="0"/>
              <a:t>is, what </a:t>
            </a:r>
            <a:r>
              <a:rPr lang="en-US" sz="2400" b="0" dirty="0"/>
              <a:t>Christ revealed to them) should </a:t>
            </a:r>
            <a:r>
              <a:rPr lang="en-US" sz="2400" dirty="0"/>
              <a:t>be proved only </a:t>
            </a:r>
            <a:r>
              <a:rPr lang="en-US" sz="2400" dirty="0" smtClean="0"/>
              <a:t>through the </a:t>
            </a:r>
            <a:r>
              <a:rPr lang="en-US" sz="2400" dirty="0"/>
              <a:t>identical churches which the apostles themselves </a:t>
            </a:r>
            <a:r>
              <a:rPr lang="en-US" sz="2400" dirty="0" smtClean="0"/>
              <a:t>established </a:t>
            </a:r>
            <a:r>
              <a:rPr lang="en-US" sz="2400" b="0" dirty="0" smtClean="0"/>
              <a:t>by </a:t>
            </a:r>
            <a:r>
              <a:rPr lang="en-US" sz="2400" b="0" dirty="0"/>
              <a:t>preaching to them both </a:t>
            </a:r>
            <a:r>
              <a:rPr lang="en-US" sz="2400" b="0" i="1" dirty="0"/>
              <a:t>viva voce</a:t>
            </a:r>
            <a:r>
              <a:rPr lang="en-US" sz="2400" b="0" dirty="0"/>
              <a:t>, as one says, and </a:t>
            </a:r>
            <a:r>
              <a:rPr lang="en-US" sz="2400" b="0" dirty="0" smtClean="0"/>
              <a:t>afterwards by </a:t>
            </a:r>
            <a:r>
              <a:rPr lang="en-US" sz="2400" b="0" dirty="0"/>
              <a:t>letters. If this is so, it follows that </a:t>
            </a:r>
            <a:r>
              <a:rPr lang="en-US" sz="2400" dirty="0"/>
              <a:t>all doctrine which is </a:t>
            </a:r>
            <a:r>
              <a:rPr lang="en-US" sz="2400" dirty="0" smtClean="0"/>
              <a:t>in agreement </a:t>
            </a:r>
            <a:r>
              <a:rPr lang="en-US" sz="2400" dirty="0"/>
              <a:t>with those apostolic churches, </a:t>
            </a:r>
            <a:r>
              <a:rPr lang="en-US" sz="2400" dirty="0" smtClean="0"/>
              <a:t>.. </a:t>
            </a:r>
            <a:r>
              <a:rPr lang="en-US" sz="2400" dirty="0"/>
              <a:t>is to be deemed true </a:t>
            </a:r>
            <a:r>
              <a:rPr lang="en-US" sz="2400" b="0" dirty="0"/>
              <a:t>on the ground </a:t>
            </a:r>
            <a:r>
              <a:rPr lang="en-US" sz="2400" b="0" dirty="0" smtClean="0"/>
              <a:t>that it </a:t>
            </a:r>
            <a:r>
              <a:rPr lang="en-US" sz="2400" b="0" dirty="0"/>
              <a:t>indubitably preserves what the churches received from </a:t>
            </a:r>
            <a:r>
              <a:rPr lang="en-US" sz="2400" b="0" dirty="0" smtClean="0"/>
              <a:t>the apostles</a:t>
            </a:r>
            <a:r>
              <a:rPr lang="en-US" sz="2400" b="0" dirty="0"/>
              <a:t>, the apostles from Christ, and Christ from </a:t>
            </a:r>
            <a:r>
              <a:rPr lang="en-US" sz="2400" b="0" dirty="0" smtClean="0"/>
              <a:t>God.” </a:t>
            </a:r>
            <a:r>
              <a:rPr lang="en-US" sz="2400" b="0" i="1" dirty="0" smtClean="0"/>
              <a:t>… next page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dirty="0"/>
          </a:p>
        </p:txBody>
      </p:sp>
    </p:spTree>
    <p:extLst>
      <p:ext uri="{BB962C8B-B14F-4D97-AF65-F5344CB8AC3E}">
        <p14:creationId xmlns:p14="http://schemas.microsoft.com/office/powerpoint/2010/main" val="2385299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Root of the Catholic Church</a:t>
            </a:r>
            <a:endParaRPr lang="en-US" dirty="0"/>
          </a:p>
        </p:txBody>
      </p:sp>
      <p:sp>
        <p:nvSpPr>
          <p:cNvPr id="3" name="Content Placeholder 2"/>
          <p:cNvSpPr>
            <a:spLocks noGrp="1"/>
          </p:cNvSpPr>
          <p:nvPr>
            <p:ph idx="1"/>
          </p:nvPr>
        </p:nvSpPr>
        <p:spPr/>
        <p:txBody>
          <a:bodyPr>
            <a:noAutofit/>
          </a:bodyPr>
          <a:lstStyle/>
          <a:p>
            <a:pPr>
              <a:spcBef>
                <a:spcPts val="300"/>
              </a:spcBef>
              <a:spcAft>
                <a:spcPts val="300"/>
              </a:spcAft>
            </a:pPr>
            <a:r>
              <a:rPr lang="en-US" sz="2400" b="0" dirty="0" smtClean="0"/>
              <a:t>“… It follows</a:t>
            </a:r>
            <a:r>
              <a:rPr lang="en-US" sz="2400" b="0" dirty="0"/>
              <a:t>, on the other hand, that </a:t>
            </a:r>
            <a:r>
              <a:rPr lang="en-US" sz="2400" dirty="0"/>
              <a:t>all doctrine which smacks </a:t>
            </a:r>
            <a:r>
              <a:rPr lang="en-US" sz="2400" dirty="0" smtClean="0"/>
              <a:t>of anything </a:t>
            </a:r>
            <a:r>
              <a:rPr lang="en-US" sz="2400" dirty="0"/>
              <a:t>contrary to the truth </a:t>
            </a:r>
            <a:r>
              <a:rPr lang="en-US" sz="2400" u="sng" dirty="0"/>
              <a:t>of the churches</a:t>
            </a:r>
            <a:r>
              <a:rPr lang="en-US" sz="2400" dirty="0"/>
              <a:t> </a:t>
            </a:r>
            <a:r>
              <a:rPr lang="en-US" sz="2400" b="0" dirty="0"/>
              <a:t>and </a:t>
            </a:r>
            <a:r>
              <a:rPr lang="en-US" sz="2400" b="0" dirty="0" smtClean="0"/>
              <a:t>apostles of </a:t>
            </a:r>
            <a:r>
              <a:rPr lang="en-US" sz="2400" b="0" dirty="0"/>
              <a:t>Christ and God must be condemned out of hand as </a:t>
            </a:r>
            <a:r>
              <a:rPr lang="en-US" sz="2400" b="0" dirty="0" smtClean="0"/>
              <a:t>originating </a:t>
            </a:r>
            <a:r>
              <a:rPr lang="en-US" sz="2400" b="0" dirty="0"/>
              <a:t>in falsehood</a:t>
            </a:r>
            <a:r>
              <a:rPr lang="en-US" sz="2400" b="0" dirty="0" smtClean="0"/>
              <a:t>. … </a:t>
            </a:r>
            <a:r>
              <a:rPr lang="en-US" sz="2400" dirty="0" smtClean="0"/>
              <a:t>We </a:t>
            </a:r>
            <a:r>
              <a:rPr lang="en-US" sz="2400" dirty="0"/>
              <a:t>are in communion with </a:t>
            </a:r>
            <a:r>
              <a:rPr lang="en-US" sz="2400" dirty="0" smtClean="0"/>
              <a:t>the apostolic </a:t>
            </a:r>
            <a:r>
              <a:rPr lang="en-US" sz="2400" dirty="0"/>
              <a:t>churches.</a:t>
            </a:r>
            <a:r>
              <a:rPr lang="en-US" sz="2400" b="0" dirty="0"/>
              <a:t> That is not true of any other </a:t>
            </a:r>
            <a:r>
              <a:rPr lang="en-US" sz="2400" b="0" dirty="0" smtClean="0"/>
              <a:t>doctrine. </a:t>
            </a:r>
            <a:r>
              <a:rPr lang="en-US" sz="2400" dirty="0" smtClean="0"/>
              <a:t>This is </a:t>
            </a:r>
            <a:r>
              <a:rPr lang="en-US" sz="2400" u="sng" dirty="0"/>
              <a:t>evidence</a:t>
            </a:r>
            <a:r>
              <a:rPr lang="en-US" sz="2400" dirty="0"/>
              <a:t> of truth</a:t>
            </a:r>
            <a:r>
              <a:rPr lang="en-US" sz="2400" dirty="0" smtClean="0"/>
              <a:t>.</a:t>
            </a:r>
            <a:r>
              <a:rPr lang="en-US" sz="2400" b="0" dirty="0" smtClean="0"/>
              <a:t> (Tertullian, p.44, </a:t>
            </a:r>
            <a:r>
              <a:rPr lang="en-US" sz="2400" b="0" dirty="0" err="1" smtClean="0"/>
              <a:t>para</a:t>
            </a:r>
            <a:r>
              <a:rPr lang="en-US" sz="2400" b="0" dirty="0" smtClean="0"/>
              <a:t>. 21)</a:t>
            </a:r>
          </a:p>
          <a:p>
            <a:pPr algn="r">
              <a:spcBef>
                <a:spcPts val="300"/>
              </a:spcBef>
              <a:spcAft>
                <a:spcPts val="300"/>
              </a:spcAft>
            </a:pPr>
            <a:r>
              <a:rPr lang="en-US" sz="1800" b="0" dirty="0"/>
              <a:t>Early Latin Theology, Library of Christian Classics </a:t>
            </a:r>
            <a:r>
              <a:rPr lang="en-US" sz="1800" b="0" dirty="0" smtClean="0"/>
              <a:t>V </a:t>
            </a:r>
            <a:r>
              <a:rPr lang="en-US" sz="1800" b="0" dirty="0"/>
              <a:t>(1956), pp. </a:t>
            </a:r>
            <a:r>
              <a:rPr lang="en-US" sz="1800" b="0" dirty="0" smtClean="0"/>
              <a:t>19-64</a:t>
            </a:r>
          </a:p>
          <a:p>
            <a:pPr algn="r">
              <a:spcBef>
                <a:spcPts val="300"/>
              </a:spcBef>
              <a:spcAft>
                <a:spcPts val="300"/>
              </a:spcAft>
            </a:pPr>
            <a:r>
              <a:rPr lang="en-US" sz="1800" b="0" dirty="0">
                <a:hlinkClick r:id="rId2"/>
              </a:rPr>
              <a:t>http://</a:t>
            </a:r>
            <a:r>
              <a:rPr lang="en-US" sz="1800" b="0" dirty="0" smtClean="0">
                <a:hlinkClick r:id="rId2"/>
              </a:rPr>
              <a:t>www.tertullian.org/articles/greenslade_prae/greenslade_prae.htm</a:t>
            </a:r>
            <a:endParaRPr lang="en-US" sz="1800" b="0" dirty="0" smtClean="0"/>
          </a:p>
          <a:p>
            <a:pPr marL="342900" indent="-342900">
              <a:spcBef>
                <a:spcPts val="300"/>
              </a:spcBef>
              <a:spcAft>
                <a:spcPts val="300"/>
              </a:spcAft>
              <a:buFont typeface="Arial" pitchFamily="34" charset="0"/>
              <a:buChar char="•"/>
            </a:pPr>
            <a:endParaRPr lang="en-US" sz="2400" b="0" dirty="0" smtClean="0"/>
          </a:p>
          <a:p>
            <a:pPr marL="342900" indent="-342900">
              <a:spcBef>
                <a:spcPts val="300"/>
              </a:spcBef>
              <a:spcAft>
                <a:spcPts val="300"/>
              </a:spcAft>
              <a:buFont typeface="Arial" pitchFamily="34" charset="0"/>
              <a:buChar char="•"/>
            </a:pPr>
            <a:r>
              <a:rPr lang="en-US" sz="2400" b="0" dirty="0" smtClean="0"/>
              <a:t>Apostolic succession – The “Living Magisterium”</a:t>
            </a:r>
            <a:endParaRPr lang="en-US" sz="2800" b="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dirty="0"/>
          </a:p>
        </p:txBody>
      </p:sp>
    </p:spTree>
    <p:extLst>
      <p:ext uri="{BB962C8B-B14F-4D97-AF65-F5344CB8AC3E}">
        <p14:creationId xmlns:p14="http://schemas.microsoft.com/office/powerpoint/2010/main" val="2894500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9600" i="1" dirty="0" smtClean="0"/>
              <a:t>A Flawed Standard</a:t>
            </a:r>
            <a:endParaRPr lang="en-US" sz="9600" i="1" u="sng" dirty="0"/>
          </a:p>
        </p:txBody>
      </p:sp>
      <p:sp>
        <p:nvSpPr>
          <p:cNvPr id="3" name="Text Placeholder 2"/>
          <p:cNvSpPr>
            <a:spLocks noGrp="1"/>
          </p:cNvSpPr>
          <p:nvPr>
            <p:ph type="body" idx="1"/>
          </p:nvPr>
        </p:nvSpPr>
        <p:spPr/>
        <p:txBody>
          <a:bodyPr>
            <a:normAutofit/>
          </a:bodyPr>
          <a:lstStyle/>
          <a:p>
            <a:r>
              <a:rPr lang="en-US" sz="3600" dirty="0" smtClean="0"/>
              <a:t>Catholicism</a:t>
            </a:r>
            <a:endParaRPr lang="en-US" sz="3600" dirty="0"/>
          </a:p>
        </p:txBody>
      </p:sp>
      <p:sp>
        <p:nvSpPr>
          <p:cNvPr id="4" name="Slide Number Placeholder 3"/>
          <p:cNvSpPr>
            <a:spLocks noGrp="1"/>
          </p:cNvSpPr>
          <p:nvPr>
            <p:ph type="sldNum" sz="quarter" idx="11"/>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23083505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Authority of Catholicism</a:t>
            </a:r>
            <a:endParaRPr lang="en-US" dirty="0"/>
          </a:p>
        </p:txBody>
      </p:sp>
      <p:sp>
        <p:nvSpPr>
          <p:cNvPr id="3" name="Content Placeholder 2"/>
          <p:cNvSpPr>
            <a:spLocks noGrp="1"/>
          </p:cNvSpPr>
          <p:nvPr>
            <p:ph idx="1"/>
          </p:nvPr>
        </p:nvSpPr>
        <p:spPr/>
        <p:txBody>
          <a:bodyPr>
            <a:noAutofit/>
          </a:bodyPr>
          <a:lstStyle/>
          <a:p>
            <a:pPr>
              <a:spcBef>
                <a:spcPts val="300"/>
              </a:spcBef>
              <a:spcAft>
                <a:spcPts val="300"/>
              </a:spcAft>
            </a:pPr>
            <a:r>
              <a:rPr lang="en-US" sz="2400" b="0" dirty="0" smtClean="0"/>
              <a:t>“The </a:t>
            </a:r>
            <a:r>
              <a:rPr lang="en-US" sz="2400" b="0" dirty="0"/>
              <a:t>Catholic hierarchy is </a:t>
            </a:r>
            <a:r>
              <a:rPr lang="en-US" sz="2400" dirty="0"/>
              <a:t>led by the </a:t>
            </a:r>
            <a:r>
              <a:rPr lang="en-US" sz="2400" u="sng" dirty="0"/>
              <a:t>Pope</a:t>
            </a:r>
            <a:r>
              <a:rPr lang="en-US" sz="2400" dirty="0"/>
              <a:t> </a:t>
            </a:r>
            <a:r>
              <a:rPr lang="en-US" sz="2400" b="0" dirty="0"/>
              <a:t>and includes </a:t>
            </a:r>
            <a:r>
              <a:rPr lang="en-US" sz="2400" dirty="0"/>
              <a:t>cardinals</a:t>
            </a:r>
            <a:r>
              <a:rPr lang="en-US" sz="2400" b="0" dirty="0"/>
              <a:t>, </a:t>
            </a:r>
            <a:r>
              <a:rPr lang="en-US" sz="2400" dirty="0"/>
              <a:t>patriarchs</a:t>
            </a:r>
            <a:r>
              <a:rPr lang="en-US" sz="2400" b="0" dirty="0"/>
              <a:t> and </a:t>
            </a:r>
            <a:r>
              <a:rPr lang="en-US" sz="2400" dirty="0"/>
              <a:t>diocesan bishops</a:t>
            </a:r>
            <a:r>
              <a:rPr lang="en-US" sz="2400" b="0" dirty="0"/>
              <a:t>. The Church teaches that </a:t>
            </a:r>
            <a:r>
              <a:rPr lang="en-US" sz="2400" dirty="0"/>
              <a:t>it is the one true Church founded by Jesus </a:t>
            </a:r>
            <a:r>
              <a:rPr lang="en-US" sz="2400" dirty="0" smtClean="0"/>
              <a:t>Christ</a:t>
            </a:r>
            <a:r>
              <a:rPr lang="en-US" sz="2400" b="0" dirty="0" smtClean="0"/>
              <a:t>, that </a:t>
            </a:r>
            <a:r>
              <a:rPr lang="en-US" sz="2400" dirty="0"/>
              <a:t>its bishops are the </a:t>
            </a:r>
            <a:r>
              <a:rPr lang="en-US" sz="2400" u="sng" dirty="0"/>
              <a:t>successors of Christ's apostles</a:t>
            </a:r>
            <a:r>
              <a:rPr lang="en-US" sz="2400" b="0" dirty="0"/>
              <a:t> and that </a:t>
            </a:r>
            <a:r>
              <a:rPr lang="en-US" sz="2400" dirty="0"/>
              <a:t>the Pope is the </a:t>
            </a:r>
            <a:r>
              <a:rPr lang="en-US" sz="2400" u="sng" dirty="0"/>
              <a:t>sole successor</a:t>
            </a:r>
            <a:r>
              <a:rPr lang="en-US" sz="2400" dirty="0"/>
              <a:t> to </a:t>
            </a:r>
            <a:r>
              <a:rPr lang="en-US" sz="2400" u="sng" dirty="0"/>
              <a:t>Saint Peter</a:t>
            </a:r>
            <a:r>
              <a:rPr lang="en-US" sz="2400" dirty="0"/>
              <a:t> who has </a:t>
            </a:r>
            <a:r>
              <a:rPr lang="en-US" sz="2400" u="sng" dirty="0"/>
              <a:t>apostolic </a:t>
            </a:r>
            <a:r>
              <a:rPr lang="en-US" sz="2400" u="sng" dirty="0" smtClean="0"/>
              <a:t>primacy</a:t>
            </a:r>
            <a:r>
              <a:rPr lang="en-US" sz="2400" b="0" dirty="0" smtClean="0"/>
              <a:t>.”</a:t>
            </a:r>
          </a:p>
          <a:p>
            <a:pPr algn="r">
              <a:spcBef>
                <a:spcPts val="300"/>
              </a:spcBef>
              <a:spcAft>
                <a:spcPts val="300"/>
              </a:spcAft>
            </a:pPr>
            <a:r>
              <a:rPr lang="en-US" sz="1800" b="0" dirty="0">
                <a:hlinkClick r:id="rId2"/>
              </a:rPr>
              <a:t>http://</a:t>
            </a:r>
            <a:r>
              <a:rPr lang="en-US" sz="1800" b="0" dirty="0" smtClean="0">
                <a:hlinkClick r:id="rId2"/>
              </a:rPr>
              <a:t>en.wikipedia.org/wiki/Catholic_Church</a:t>
            </a:r>
            <a:endParaRPr lang="en-US" sz="1800" b="0" dirty="0" smtClean="0"/>
          </a:p>
          <a:p>
            <a:pPr algn="r">
              <a:spcBef>
                <a:spcPts val="300"/>
              </a:spcBef>
              <a:spcAft>
                <a:spcPts val="300"/>
              </a:spcAft>
            </a:pPr>
            <a:endParaRPr lang="en-US" sz="1800" b="0" dirty="0" smtClean="0"/>
          </a:p>
          <a:p>
            <a:pPr marL="342900" indent="-342900">
              <a:spcBef>
                <a:spcPts val="300"/>
              </a:spcBef>
              <a:spcAft>
                <a:spcPts val="300"/>
              </a:spcAft>
              <a:buFont typeface="Arial" pitchFamily="34" charset="0"/>
              <a:buChar char="•"/>
            </a:pPr>
            <a:r>
              <a:rPr lang="en-US" sz="2400" dirty="0" smtClean="0"/>
              <a:t>Holy Scripture</a:t>
            </a:r>
          </a:p>
          <a:p>
            <a:pPr marL="342900" indent="-342900">
              <a:spcBef>
                <a:spcPts val="300"/>
              </a:spcBef>
              <a:spcAft>
                <a:spcPts val="300"/>
              </a:spcAft>
              <a:buFont typeface="Arial" pitchFamily="34" charset="0"/>
              <a:buChar char="•"/>
            </a:pPr>
            <a:r>
              <a:rPr lang="en-US" sz="2400" dirty="0" smtClean="0"/>
              <a:t>Sacred Tradition</a:t>
            </a:r>
          </a:p>
          <a:p>
            <a:pPr marL="342900" indent="-342900">
              <a:spcBef>
                <a:spcPts val="300"/>
              </a:spcBef>
              <a:spcAft>
                <a:spcPts val="300"/>
              </a:spcAft>
              <a:buFont typeface="Arial" pitchFamily="34" charset="0"/>
              <a:buChar char="•"/>
            </a:pPr>
            <a:r>
              <a:rPr lang="en-US" sz="2400" dirty="0" smtClean="0"/>
              <a:t>Living Magisterium</a:t>
            </a:r>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dirty="0"/>
          </a:p>
        </p:txBody>
      </p:sp>
      <p:sp>
        <p:nvSpPr>
          <p:cNvPr id="5" name="TextBox 4"/>
          <p:cNvSpPr txBox="1"/>
          <p:nvPr/>
        </p:nvSpPr>
        <p:spPr>
          <a:xfrm>
            <a:off x="4953000" y="3505021"/>
            <a:ext cx="3429000" cy="1200329"/>
          </a:xfrm>
          <a:prstGeom prst="rect">
            <a:avLst/>
          </a:prstGeom>
          <a:noFill/>
        </p:spPr>
        <p:txBody>
          <a:bodyPr wrap="square" rtlCol="0">
            <a:spAutoFit/>
          </a:bodyPr>
          <a:lstStyle/>
          <a:p>
            <a:pPr algn="ctr"/>
            <a:r>
              <a:rPr lang="en-US" sz="2400" b="1" i="1" u="sng" dirty="0" smtClean="0"/>
              <a:t>Versus:</a:t>
            </a:r>
          </a:p>
          <a:p>
            <a:pPr algn="ctr"/>
            <a:r>
              <a:rPr lang="en-US" sz="2400" b="1" i="1" dirty="0" smtClean="0">
                <a:solidFill>
                  <a:schemeClr val="tx2"/>
                </a:solidFill>
              </a:rPr>
              <a:t>Sola Scriptura</a:t>
            </a:r>
          </a:p>
          <a:p>
            <a:pPr algn="ctr"/>
            <a:r>
              <a:rPr lang="en-US" sz="2400" b="1" i="1" dirty="0" smtClean="0">
                <a:solidFill>
                  <a:schemeClr val="tx2"/>
                </a:solidFill>
              </a:rPr>
              <a:t>“</a:t>
            </a:r>
            <a:r>
              <a:rPr lang="en-US" sz="2400" b="1" dirty="0" smtClean="0">
                <a:solidFill>
                  <a:schemeClr val="tx2"/>
                </a:solidFill>
              </a:rPr>
              <a:t>Bible Alone”</a:t>
            </a:r>
            <a:endParaRPr lang="en-US" sz="2400" b="1" dirty="0">
              <a:solidFill>
                <a:schemeClr val="tx2"/>
              </a:solidFill>
            </a:endParaRPr>
          </a:p>
        </p:txBody>
      </p:sp>
    </p:spTree>
    <p:extLst>
      <p:ext uri="{BB962C8B-B14F-4D97-AF65-F5344CB8AC3E}">
        <p14:creationId xmlns:p14="http://schemas.microsoft.com/office/powerpoint/2010/main" val="18499605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4068</TotalTime>
  <Words>3887</Words>
  <Application>Microsoft Office PowerPoint</Application>
  <PresentationFormat>On-screen Show (16:9)</PresentationFormat>
  <Paragraphs>303</Paragraphs>
  <Slides>43</Slides>
  <Notes>0</Notes>
  <HiddenSlides>2</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Essential</vt:lpstr>
      <vt:lpstr>“Convicting Those Who Contradict”</vt:lpstr>
      <vt:lpstr>Catholicism</vt:lpstr>
      <vt:lpstr>Why Study Catholicism?</vt:lpstr>
      <vt:lpstr>What Is the Catholic Church?</vt:lpstr>
      <vt:lpstr>Root Of the Catholic Church?</vt:lpstr>
      <vt:lpstr>Root Of the Catholic Church?</vt:lpstr>
      <vt:lpstr>Root of the Catholic Church</vt:lpstr>
      <vt:lpstr>A Flawed Standard</vt:lpstr>
      <vt:lpstr>The Authority of Catholicism</vt:lpstr>
      <vt:lpstr>The Standard of Catholicism</vt:lpstr>
      <vt:lpstr>Results Of Their Standard</vt:lpstr>
      <vt:lpstr>Syllabus Of Errors?</vt:lpstr>
      <vt:lpstr>Syllabus Of Errors?</vt:lpstr>
      <vt:lpstr>“Axe Laid to the Root …”</vt:lpstr>
      <vt:lpstr>The Pope</vt:lpstr>
      <vt:lpstr>Is The Pope’s Title Biblical?</vt:lpstr>
      <vt:lpstr>“What About Timothy And Paul?”</vt:lpstr>
      <vt:lpstr>Bible Qualifications For Pope?</vt:lpstr>
      <vt:lpstr>Was Peter the First Pope?</vt:lpstr>
      <vt:lpstr>Was Peter the First Pope?</vt:lpstr>
      <vt:lpstr>Was Peter the First Pope?</vt:lpstr>
      <vt:lpstr>The Church Built on Peter?</vt:lpstr>
      <vt:lpstr>Peter, The Rock of the Church?</vt:lpstr>
      <vt:lpstr>Peter, a Rock or a Boulder?</vt:lpstr>
      <vt:lpstr>Peter, A Stone – not Foundation</vt:lpstr>
      <vt:lpstr>Other Catholic Proof Texts</vt:lpstr>
      <vt:lpstr>Studying With a Catholic</vt:lpstr>
      <vt:lpstr>The Sufficiency of Scripture</vt:lpstr>
      <vt:lpstr>Change In Doctrine?</vt:lpstr>
      <vt:lpstr>Contrast: Vatican II</vt:lpstr>
      <vt:lpstr>Change:  Papal Infallibility?</vt:lpstr>
      <vt:lpstr>Change:  Papal Infallibility?</vt:lpstr>
      <vt:lpstr>Continuing Revelation?</vt:lpstr>
      <vt:lpstr>Contrast:  Evolution of Pope</vt:lpstr>
      <vt:lpstr>Contrast:  Evolution of Pope</vt:lpstr>
      <vt:lpstr>Contrast:  Evolution of Pope</vt:lpstr>
      <vt:lpstr>What’s Missing?</vt:lpstr>
      <vt:lpstr>Contrast: Doctrinal Additions</vt:lpstr>
      <vt:lpstr>Can We Not Understand?</vt:lpstr>
      <vt:lpstr>Contrast with Catholic Church</vt:lpstr>
      <vt:lpstr>In Debt To The Catholic Church?</vt:lpstr>
      <vt:lpstr>Conclusion: On Catholicism</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“Convicting Those Who Contradict”</dc:title>
  <dc:creator>C. Trevor Bowen</dc:creator>
  <cp:lastModifiedBy>C. Trevor Bowen</cp:lastModifiedBy>
  <cp:revision>566</cp:revision>
  <cp:lastPrinted>2013-01-24T00:05:07Z</cp:lastPrinted>
  <dcterms:created xsi:type="dcterms:W3CDTF">2006-08-16T00:00:00Z</dcterms:created>
  <dcterms:modified xsi:type="dcterms:W3CDTF">2013-03-14T03:43:14Z</dcterms:modified>
</cp:coreProperties>
</file>